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80" r:id="rId3"/>
    <p:sldId id="282" r:id="rId4"/>
    <p:sldId id="281" r:id="rId5"/>
    <p:sldId id="279" r:id="rId6"/>
    <p:sldId id="256" r:id="rId7"/>
    <p:sldId id="287" r:id="rId8"/>
    <p:sldId id="288" r:id="rId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  <a:srgbClr val="000000"/>
    <a:srgbClr val="009900"/>
    <a:srgbClr val="003300"/>
    <a:srgbClr val="4D4D4D"/>
    <a:srgbClr val="B92D14"/>
    <a:srgbClr val="35759D"/>
    <a:srgbClr val="35B19D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6" autoAdjust="0"/>
    <p:restoredTop sz="95176" autoAdjust="0"/>
  </p:normalViewPr>
  <p:slideViewPr>
    <p:cSldViewPr>
      <p:cViewPr>
        <p:scale>
          <a:sx n="66" d="100"/>
          <a:sy n="66" d="100"/>
        </p:scale>
        <p:origin x="-15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CF38230-2AA5-4B35-8CE2-F378FD829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C205024-64D1-4D17-8F2A-B574CA3CBA29}" type="slidenum">
              <a:rPr lang="en-US"/>
              <a:pPr/>
              <a:t>1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F38230-2AA5-4B35-8CE2-F378FD82910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7450528-7BB0-4871-BB8F-E5E8ED6547CE}" type="slidenum">
              <a:rPr lang="en-US"/>
              <a:pPr/>
              <a:t>5</a:t>
            </a:fld>
            <a:endParaRPr 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5BE15F3-D422-4FE3-829F-5244054F365C}" type="slidenum">
              <a:rPr lang="en-US"/>
              <a:pPr/>
              <a:t>6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67544" y="2132856"/>
            <a:ext cx="835292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 smtClean="0">
                <a:ln w="10541" cmpd="sng">
                  <a:solidFill>
                    <a:srgbClr val="003300"/>
                  </a:solidFill>
                  <a:prstDash val="solid"/>
                </a:ln>
                <a:solidFill>
                  <a:srgbClr val="0099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Сучасний підхід  до ведення документації</a:t>
            </a:r>
            <a:br>
              <a:rPr kumimoji="0" lang="uk-UA" sz="3200" b="1" i="0" u="none" strike="noStrike" kern="0" cap="none" spc="0" normalizeH="0" baseline="0" noProof="0" dirty="0" smtClean="0">
                <a:ln w="10541" cmpd="sng">
                  <a:solidFill>
                    <a:srgbClr val="003300"/>
                  </a:solidFill>
                  <a:prstDash val="solid"/>
                </a:ln>
                <a:solidFill>
                  <a:srgbClr val="0099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</a:br>
            <a:r>
              <a:rPr kumimoji="0" lang="uk-UA" sz="3200" b="1" i="0" u="none" strike="noStrike" kern="0" cap="none" spc="0" normalizeH="0" baseline="0" noProof="0" dirty="0" smtClean="0">
                <a:ln w="10541" cmpd="sng">
                  <a:solidFill>
                    <a:srgbClr val="003300"/>
                  </a:solidFill>
                  <a:prstDash val="solid"/>
                </a:ln>
                <a:solidFill>
                  <a:srgbClr val="0099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вчителя-дефектолога, вчителя-логопеда </a:t>
            </a:r>
            <a:br>
              <a:rPr kumimoji="0" lang="uk-UA" sz="3200" b="1" i="0" u="none" strike="noStrike" kern="0" cap="none" spc="0" normalizeH="0" baseline="0" noProof="0" dirty="0" smtClean="0">
                <a:ln w="10541" cmpd="sng">
                  <a:solidFill>
                    <a:srgbClr val="003300"/>
                  </a:solidFill>
                  <a:prstDash val="solid"/>
                </a:ln>
                <a:solidFill>
                  <a:srgbClr val="0099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</a:br>
            <a:r>
              <a:rPr kumimoji="0" lang="uk-UA" sz="3200" b="1" i="0" u="none" strike="noStrike" kern="0" cap="none" spc="0" normalizeH="0" baseline="0" noProof="0" dirty="0" smtClean="0">
                <a:ln w="10541" cmpd="sng">
                  <a:solidFill>
                    <a:srgbClr val="003300"/>
                  </a:solidFill>
                  <a:prstDash val="solid"/>
                </a:ln>
                <a:solidFill>
                  <a:srgbClr val="0099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в закладі дошкільної освіти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372200" y="4725144"/>
            <a:ext cx="244827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defRPr/>
            </a:pPr>
            <a:r>
              <a:rPr lang="uk-UA" sz="1600" b="1" dirty="0">
                <a:solidFill>
                  <a:srgbClr val="000000"/>
                </a:solidFill>
                <a:latin typeface="Times New Roman" pitchFamily="18" charset="0"/>
              </a:rPr>
              <a:t>Підготувала</a:t>
            </a:r>
          </a:p>
          <a:p>
            <a:pPr algn="l">
              <a:defRPr/>
            </a:pPr>
            <a:r>
              <a:rPr lang="uk-UA" sz="1600" b="1" dirty="0" smtClean="0">
                <a:solidFill>
                  <a:srgbClr val="000000"/>
                </a:solidFill>
                <a:latin typeface="Times New Roman" pitchFamily="18" charset="0"/>
              </a:rPr>
              <a:t>вчитель-дефектолог</a:t>
            </a:r>
            <a:endParaRPr lang="uk-UA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l">
              <a:defRPr/>
            </a:pPr>
            <a:r>
              <a:rPr lang="uk-UA" sz="1600" b="1" dirty="0" err="1" smtClean="0">
                <a:solidFill>
                  <a:srgbClr val="000000"/>
                </a:solidFill>
                <a:latin typeface="Times New Roman" pitchFamily="18" charset="0"/>
              </a:rPr>
              <a:t>Терета</a:t>
            </a:r>
            <a:r>
              <a:rPr lang="uk-UA" sz="1600" b="1" dirty="0" smtClean="0">
                <a:solidFill>
                  <a:srgbClr val="000000"/>
                </a:solidFill>
                <a:latin typeface="Times New Roman" pitchFamily="18" charset="0"/>
              </a:rPr>
              <a:t> О.М.</a:t>
            </a:r>
            <a:endParaRPr lang="uk-UA" sz="16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755576" y="188640"/>
            <a:ext cx="77724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uk-UA" sz="1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altLang="uk-UA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ambria Math" pitchFamily="18" charset="0"/>
              </a:rPr>
              <a:t>Комунальний  заклад "Дошкільний навчальний заклад (ясла - садок) №65 комбінованого типу" Криворізької міської ради</a:t>
            </a:r>
            <a:r>
              <a:rPr kumimoji="0" lang="ru-RU" alt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ambria Math" pitchFamily="18" charset="0"/>
              </a:rPr>
              <a:t/>
            </a:r>
            <a:br>
              <a:rPr kumimoji="0" lang="ru-RU" altLang="uk-UA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endParaRPr kumimoji="0" lang="ru-RU" altLang="uk-UA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467544" y="836712"/>
            <a:ext cx="8424936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uk-UA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Документально-матеріальну базу логопедичного кабінету</a:t>
            </a:r>
          </a:p>
          <a:p>
            <a:r>
              <a:rPr lang="uk-UA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можна розподілити за такими категоріями </a:t>
            </a:r>
            <a:r>
              <a:rPr kumimoji="0" lang="ru-RU" altLang="uk-UA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ambria Math" pitchFamily="18" charset="0"/>
              </a:rPr>
              <a:t/>
            </a:r>
            <a:br>
              <a:rPr kumimoji="0" lang="ru-RU" altLang="uk-UA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endParaRPr kumimoji="0" lang="ru-RU" altLang="uk-UA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pic>
        <p:nvPicPr>
          <p:cNvPr id="14338" name="Picture 2" descr="Скоросшиватели офиса"/>
          <p:cNvPicPr>
            <a:picLocks noChangeAspect="1" noChangeArrowheads="1"/>
          </p:cNvPicPr>
          <p:nvPr/>
        </p:nvPicPr>
        <p:blipFill>
          <a:blip r:embed="rId3" cstate="print"/>
          <a:srcRect l="44390" t="38944" r="23626" b="50711"/>
          <a:stretch>
            <a:fillRect/>
          </a:stretch>
        </p:blipFill>
        <p:spPr bwMode="auto">
          <a:xfrm>
            <a:off x="1979712" y="4293096"/>
            <a:ext cx="4680520" cy="1080120"/>
          </a:xfrm>
          <a:prstGeom prst="rect">
            <a:avLst/>
          </a:prstGeom>
          <a:noFill/>
        </p:spPr>
      </p:pic>
      <p:pic>
        <p:nvPicPr>
          <p:cNvPr id="23" name="Picture 2" descr="Скоросшиватели офиса"/>
          <p:cNvPicPr>
            <a:picLocks noChangeAspect="1" noChangeArrowheads="1"/>
          </p:cNvPicPr>
          <p:nvPr/>
        </p:nvPicPr>
        <p:blipFill>
          <a:blip r:embed="rId3" cstate="print"/>
          <a:srcRect l="33855" t="49992" r="34161" b="40366"/>
          <a:stretch>
            <a:fillRect/>
          </a:stretch>
        </p:blipFill>
        <p:spPr bwMode="auto">
          <a:xfrm>
            <a:off x="1187624" y="5445224"/>
            <a:ext cx="4752528" cy="1080120"/>
          </a:xfrm>
          <a:prstGeom prst="rect">
            <a:avLst/>
          </a:prstGeom>
          <a:noFill/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2699792" y="5517232"/>
            <a:ext cx="259228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uk-UA" altLang="uk-UA" b="1" dirty="0" err="1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Обліково-</a:t>
            </a:r>
            <a:endParaRPr lang="uk-UA" altLang="uk-UA" b="1" dirty="0" smtClean="0">
              <a:solidFill>
                <a:srgbClr val="00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r>
              <a:rPr lang="uk-UA" altLang="uk-UA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статистична </a:t>
            </a:r>
            <a:endParaRPr lang="uk-UA" altLang="uk-UA" b="1" dirty="0">
              <a:solidFill>
                <a:srgbClr val="00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24" name="Picture 2" descr="Скоросшиватели офиса"/>
          <p:cNvPicPr>
            <a:picLocks noChangeAspect="1" noChangeArrowheads="1"/>
          </p:cNvPicPr>
          <p:nvPr/>
        </p:nvPicPr>
        <p:blipFill>
          <a:blip r:embed="rId3" cstate="print"/>
          <a:srcRect l="54857" t="28599" r="13159" b="61056"/>
          <a:stretch>
            <a:fillRect/>
          </a:stretch>
        </p:blipFill>
        <p:spPr bwMode="auto">
          <a:xfrm>
            <a:off x="2627784" y="3068960"/>
            <a:ext cx="4680520" cy="1152128"/>
          </a:xfrm>
          <a:prstGeom prst="rect">
            <a:avLst/>
          </a:prstGeom>
          <a:noFill/>
        </p:spPr>
      </p:pic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3563888" y="4509120"/>
            <a:ext cx="252028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uk-UA" altLang="uk-UA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Матеріально-технічна</a:t>
            </a:r>
            <a:endParaRPr lang="uk-UA" altLang="uk-UA" b="1" dirty="0">
              <a:solidFill>
                <a:srgbClr val="00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25" name="Picture 2" descr="Скоросшиватели офиса"/>
          <p:cNvPicPr>
            <a:picLocks noChangeAspect="1" noChangeArrowheads="1"/>
          </p:cNvPicPr>
          <p:nvPr/>
        </p:nvPicPr>
        <p:blipFill>
          <a:blip r:embed="rId3" cstate="print"/>
          <a:srcRect l="65906" t="18254" r="2110" b="71401"/>
          <a:stretch>
            <a:fillRect/>
          </a:stretch>
        </p:blipFill>
        <p:spPr bwMode="auto">
          <a:xfrm>
            <a:off x="3347864" y="1844824"/>
            <a:ext cx="4680520" cy="1152128"/>
          </a:xfrm>
          <a:prstGeom prst="rect">
            <a:avLst/>
          </a:prstGeom>
          <a:noFill/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4860032" y="1985064"/>
            <a:ext cx="252028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uk-UA" altLang="uk-UA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Н</a:t>
            </a:r>
            <a:r>
              <a:rPr lang="uk-UA" altLang="uk-UA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ормативно-правова</a:t>
            </a:r>
            <a:endParaRPr lang="uk-UA" altLang="uk-UA" b="1" dirty="0">
              <a:solidFill>
                <a:srgbClr val="00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211960" y="3173196"/>
            <a:ext cx="252028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uk-UA" altLang="uk-UA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Навчально-методична</a:t>
            </a:r>
            <a:endParaRPr lang="uk-UA" altLang="uk-UA" b="1" dirty="0">
              <a:solidFill>
                <a:srgbClr val="00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8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73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6" tmFilter="0, 0; 0.125,0.2665; 0.25,0.4; 0.375,0.465; 0.5,0.5;  0.625,0.535; 0.75,0.6; 0.875,0.7335; 1,1">
                                          <p:stCondLst>
                                            <p:cond delay="198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8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40">
                                          <p:stCondLst>
                                            <p:cond delay="9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248" decel="50000">
                                          <p:stCondLst>
                                            <p:cond delay="101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40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248" decel="50000">
                                          <p:stCondLst>
                                            <p:cond delay="20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40">
                                          <p:stCondLst>
                                            <p:cond delay="24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248" decel="50000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40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248" decel="50000">
                                          <p:stCondLst>
                                            <p:cond delay="27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4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4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8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73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96" tmFilter="0, 0; 0.125,0.2665; 0.25,0.4; 0.375,0.465; 0.5,0.5;  0.625,0.535; 0.75,0.6; 0.875,0.7335; 1,1">
                                          <p:stCondLst>
                                            <p:cond delay="198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48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40">
                                          <p:stCondLst>
                                            <p:cond delay="9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248" decel="50000">
                                          <p:stCondLst>
                                            <p:cond delay="101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40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248" decel="50000">
                                          <p:stCondLst>
                                            <p:cond delay="20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40">
                                          <p:stCondLst>
                                            <p:cond delay="24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248" decel="50000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40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248" decel="50000">
                                          <p:stCondLst>
                                            <p:cond delay="275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3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8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73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96" tmFilter="0, 0; 0.125,0.2665; 0.25,0.4; 0.375,0.465; 0.5,0.5;  0.625,0.535; 0.75,0.6; 0.875,0.7335; 1,1">
                                          <p:stCondLst>
                                            <p:cond delay="19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48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40">
                                          <p:stCondLst>
                                            <p:cond delay="9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248" decel="50000">
                                          <p:stCondLst>
                                            <p:cond delay="101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40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248" decel="50000">
                                          <p:stCondLst>
                                            <p:cond delay="20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40">
                                          <p:stCondLst>
                                            <p:cond delay="24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248" decel="50000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40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248" decel="50000">
                                          <p:stCondLst>
                                            <p:cond delay="275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000"/>
                            </p:stCondLst>
                            <p:childTnLst>
                              <p:par>
                                <p:cTn id="8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0"/>
                            </p:stCondLst>
                            <p:childTnLst>
                              <p:par>
                                <p:cTn id="9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0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332656"/>
            <a:ext cx="842493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uk-UA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Нормативно-правова база</a:t>
            </a:r>
            <a:r>
              <a:rPr kumimoji="0" lang="ru-RU" altLang="uk-UA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ambria Math" pitchFamily="18" charset="0"/>
              </a:rPr>
              <a:t/>
            </a:r>
            <a:br>
              <a:rPr kumimoji="0" lang="ru-RU" altLang="uk-UA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endParaRPr kumimoji="0" lang="ru-RU" altLang="uk-UA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pic>
        <p:nvPicPr>
          <p:cNvPr id="1026" name="Picture 2" descr="D:\фоны\Рамки\dbf75c590997eb2709b596af8f82196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5901" t="76879" r="7476" b="4851"/>
          <a:stretch>
            <a:fillRect/>
          </a:stretch>
        </p:blipFill>
        <p:spPr bwMode="auto">
          <a:xfrm flipV="1">
            <a:off x="251520" y="620688"/>
            <a:ext cx="4176464" cy="936104"/>
          </a:xfrm>
          <a:prstGeom prst="rect">
            <a:avLst/>
          </a:prstGeom>
          <a:noFill/>
        </p:spPr>
      </p:pic>
      <p:pic>
        <p:nvPicPr>
          <p:cNvPr id="10" name="Picture 2" descr="D:\фоны\Рамки\dbf75c590997eb2709b596af8f82196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5901" t="40340" r="7476" b="41390"/>
          <a:stretch>
            <a:fillRect/>
          </a:stretch>
        </p:blipFill>
        <p:spPr bwMode="auto">
          <a:xfrm flipV="1">
            <a:off x="251520" y="2348880"/>
            <a:ext cx="4176464" cy="936104"/>
          </a:xfrm>
          <a:prstGeom prst="rect">
            <a:avLst/>
          </a:prstGeom>
          <a:noFill/>
        </p:spPr>
      </p:pic>
      <p:pic>
        <p:nvPicPr>
          <p:cNvPr id="11" name="Picture 2" descr="D:\фоны\Рамки\dbf75c590997eb2709b596af8f82196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5901" t="58610" r="7476" b="23120"/>
          <a:stretch>
            <a:fillRect/>
          </a:stretch>
        </p:blipFill>
        <p:spPr bwMode="auto">
          <a:xfrm flipV="1">
            <a:off x="251520" y="1484784"/>
            <a:ext cx="4176464" cy="936104"/>
          </a:xfrm>
          <a:prstGeom prst="rect">
            <a:avLst/>
          </a:prstGeom>
          <a:noFill/>
        </p:spPr>
      </p:pic>
      <p:pic>
        <p:nvPicPr>
          <p:cNvPr id="12" name="Picture 2" descr="D:\фоны\Рамки\dbf75c590997eb2709b596af8f82196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5901" t="22070" r="7476" b="59660"/>
          <a:stretch>
            <a:fillRect/>
          </a:stretch>
        </p:blipFill>
        <p:spPr bwMode="auto">
          <a:xfrm flipV="1">
            <a:off x="251520" y="3284984"/>
            <a:ext cx="4176464" cy="936104"/>
          </a:xfrm>
          <a:prstGeom prst="rect">
            <a:avLst/>
          </a:prstGeom>
          <a:noFill/>
        </p:spPr>
      </p:pic>
      <p:pic>
        <p:nvPicPr>
          <p:cNvPr id="13" name="Picture 2" descr="D:\фоны\Рамки\dbf75c590997eb2709b596af8f82196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5901" t="3801" r="7476" b="77929"/>
          <a:stretch>
            <a:fillRect/>
          </a:stretch>
        </p:blipFill>
        <p:spPr bwMode="auto">
          <a:xfrm flipV="1">
            <a:off x="251520" y="4221088"/>
            <a:ext cx="4176464" cy="936104"/>
          </a:xfrm>
          <a:prstGeom prst="rect">
            <a:avLst/>
          </a:prstGeom>
          <a:noFill/>
        </p:spPr>
      </p:pic>
      <p:pic>
        <p:nvPicPr>
          <p:cNvPr id="14" name="Picture 2" descr="D:\фоны\Рамки\dbf75c590997eb2709b596af8f82196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901" t="76879" r="7476" b="4851"/>
          <a:stretch>
            <a:fillRect/>
          </a:stretch>
        </p:blipFill>
        <p:spPr bwMode="auto">
          <a:xfrm flipV="1">
            <a:off x="251520" y="5157192"/>
            <a:ext cx="4176464" cy="1152128"/>
          </a:xfrm>
          <a:prstGeom prst="rect">
            <a:avLst/>
          </a:prstGeom>
          <a:noFill/>
        </p:spPr>
      </p:pic>
      <p:pic>
        <p:nvPicPr>
          <p:cNvPr id="16" name="Picture 2" descr="D:\фоны\Рамки\dbf75c590997eb2709b596af8f82196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5901" t="76879" r="7476" b="4851"/>
          <a:stretch>
            <a:fillRect/>
          </a:stretch>
        </p:blipFill>
        <p:spPr bwMode="auto">
          <a:xfrm flipV="1">
            <a:off x="4427984" y="620688"/>
            <a:ext cx="4536504" cy="936104"/>
          </a:xfrm>
          <a:prstGeom prst="rect">
            <a:avLst/>
          </a:prstGeom>
          <a:noFill/>
        </p:spPr>
      </p:pic>
      <p:pic>
        <p:nvPicPr>
          <p:cNvPr id="17" name="Picture 2" descr="D:\фоны\Рамки\dbf75c590997eb2709b596af8f82196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5901" t="40340" r="7476" b="41390"/>
          <a:stretch>
            <a:fillRect/>
          </a:stretch>
        </p:blipFill>
        <p:spPr bwMode="auto">
          <a:xfrm flipV="1">
            <a:off x="4427984" y="2348880"/>
            <a:ext cx="4536504" cy="936104"/>
          </a:xfrm>
          <a:prstGeom prst="rect">
            <a:avLst/>
          </a:prstGeom>
          <a:noFill/>
        </p:spPr>
      </p:pic>
      <p:pic>
        <p:nvPicPr>
          <p:cNvPr id="18" name="Picture 2" descr="D:\фоны\Рамки\dbf75c590997eb2709b596af8f82196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5901" t="58610" r="7476" b="23120"/>
          <a:stretch>
            <a:fillRect/>
          </a:stretch>
        </p:blipFill>
        <p:spPr bwMode="auto">
          <a:xfrm flipV="1">
            <a:off x="4427984" y="1484784"/>
            <a:ext cx="4536504" cy="936104"/>
          </a:xfrm>
          <a:prstGeom prst="rect">
            <a:avLst/>
          </a:prstGeom>
          <a:noFill/>
        </p:spPr>
      </p:pic>
      <p:pic>
        <p:nvPicPr>
          <p:cNvPr id="19" name="Picture 2" descr="D:\фоны\Рамки\dbf75c590997eb2709b596af8f82196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5901" t="22070" r="7476" b="59660"/>
          <a:stretch>
            <a:fillRect/>
          </a:stretch>
        </p:blipFill>
        <p:spPr bwMode="auto">
          <a:xfrm flipV="1">
            <a:off x="4427984" y="3284984"/>
            <a:ext cx="4536504" cy="936104"/>
          </a:xfrm>
          <a:prstGeom prst="rect">
            <a:avLst/>
          </a:prstGeom>
          <a:noFill/>
        </p:spPr>
      </p:pic>
      <p:pic>
        <p:nvPicPr>
          <p:cNvPr id="20" name="Picture 2" descr="D:\фоны\Рамки\dbf75c590997eb2709b596af8f82196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5901" t="3801" r="7476" b="77929"/>
          <a:stretch>
            <a:fillRect/>
          </a:stretch>
        </p:blipFill>
        <p:spPr bwMode="auto">
          <a:xfrm flipV="1">
            <a:off x="4427984" y="4221088"/>
            <a:ext cx="4536504" cy="936104"/>
          </a:xfrm>
          <a:prstGeom prst="rect">
            <a:avLst/>
          </a:prstGeom>
          <a:noFill/>
        </p:spPr>
      </p:pic>
      <p:pic>
        <p:nvPicPr>
          <p:cNvPr id="21" name="Picture 2" descr="D:\фоны\Рамки\dbf75c590997eb2709b596af8f82196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5901" t="76879" r="7476" b="4851"/>
          <a:stretch>
            <a:fillRect/>
          </a:stretch>
        </p:blipFill>
        <p:spPr bwMode="auto">
          <a:xfrm flipV="1">
            <a:off x="4464496" y="5157192"/>
            <a:ext cx="4499992" cy="1152128"/>
          </a:xfrm>
          <a:prstGeom prst="rect">
            <a:avLst/>
          </a:prstGeom>
          <a:noFill/>
        </p:spPr>
      </p:pic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331640" y="764704"/>
            <a:ext cx="288032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uk-UA" altLang="uk-UA" sz="1200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Закон України </a:t>
            </a:r>
            <a:r>
              <a:rPr lang="uk-UA" altLang="uk-UA" sz="1200" b="1" dirty="0" err="1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“Про</a:t>
            </a:r>
            <a:r>
              <a:rPr lang="uk-UA" altLang="uk-UA" sz="1200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дошкільну </a:t>
            </a:r>
            <a:r>
              <a:rPr lang="uk-UA" altLang="uk-UA" sz="1200" b="1" dirty="0" err="1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освіту”</a:t>
            </a:r>
            <a:endParaRPr lang="uk-UA" altLang="uk-UA" sz="1200" b="1" dirty="0">
              <a:solidFill>
                <a:srgbClr val="00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1619672" y="1700808"/>
            <a:ext cx="237626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uk-UA" altLang="uk-UA" sz="1200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Конвенція про права дитини</a:t>
            </a:r>
            <a:endParaRPr lang="uk-UA" altLang="uk-UA" sz="1200" b="1" dirty="0">
              <a:solidFill>
                <a:srgbClr val="00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1259632" y="2585229"/>
            <a:ext cx="2952328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uk-UA" altLang="uk-UA" sz="1200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Закон України </a:t>
            </a:r>
            <a:r>
              <a:rPr lang="uk-UA" altLang="uk-UA" sz="1200" b="1" dirty="0" err="1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“Про</a:t>
            </a:r>
            <a:r>
              <a:rPr lang="uk-UA" altLang="uk-UA" sz="1200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охорону </a:t>
            </a:r>
            <a:r>
              <a:rPr lang="uk-UA" altLang="uk-UA" sz="1200" b="1" dirty="0" err="1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дитинства”</a:t>
            </a:r>
            <a:endParaRPr lang="uk-UA" altLang="uk-UA" sz="1200" b="1" dirty="0">
              <a:solidFill>
                <a:srgbClr val="00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691680" y="3501008"/>
            <a:ext cx="230425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uk-UA" altLang="uk-UA" sz="1200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Положення про дошкільний </a:t>
            </a:r>
          </a:p>
          <a:p>
            <a:r>
              <a:rPr lang="uk-UA" altLang="uk-UA" sz="1200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навчальний заклад</a:t>
            </a:r>
            <a:endParaRPr lang="uk-UA" altLang="uk-UA" sz="1200" b="1" dirty="0">
              <a:solidFill>
                <a:srgbClr val="00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1331640" y="4365104"/>
            <a:ext cx="288032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uk-UA" altLang="uk-UA" sz="1200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Постанова КМУ від 16.11.2011р. №1204 </a:t>
            </a:r>
            <a:r>
              <a:rPr lang="uk-UA" altLang="uk-UA" sz="1200" b="1" dirty="0" err="1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“Про</a:t>
            </a:r>
            <a:r>
              <a:rPr lang="uk-UA" altLang="uk-UA" sz="1200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внесення змін до Положення про дошкільний навчальний </a:t>
            </a:r>
            <a:r>
              <a:rPr lang="uk-UA" altLang="uk-UA" sz="1200" b="1" dirty="0" err="1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заклад”</a:t>
            </a:r>
            <a:endParaRPr lang="uk-UA" altLang="uk-UA" sz="1200" b="1" dirty="0">
              <a:solidFill>
                <a:srgbClr val="00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1259632" y="5209745"/>
            <a:ext cx="309634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uk-UA" altLang="uk-UA" sz="1200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Закон України  від 06.09.2018 №2541-</a:t>
            </a:r>
            <a:r>
              <a:rPr lang="en-US" altLang="uk-UA" sz="1200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VIII</a:t>
            </a:r>
            <a:r>
              <a:rPr lang="uk-UA" altLang="uk-UA" sz="1200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uk-UA" altLang="uk-UA" sz="1200" b="1" dirty="0" err="1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“Про</a:t>
            </a:r>
            <a:r>
              <a:rPr lang="uk-UA" altLang="uk-UA" sz="1200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внесення змін до деяких законів України щодо доступу осіб з ООП до освітніх </a:t>
            </a:r>
            <a:r>
              <a:rPr lang="uk-UA" altLang="uk-UA" sz="1200" b="1" dirty="0" err="1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послуг”</a:t>
            </a:r>
            <a:endParaRPr lang="uk-UA" altLang="uk-UA" sz="1200" b="1" dirty="0">
              <a:solidFill>
                <a:srgbClr val="00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5400600" y="5229200"/>
            <a:ext cx="3168352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uk-UA" altLang="uk-UA" sz="1050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Наказ МОН №397 від 31.01.2001р. </a:t>
            </a:r>
            <a:r>
              <a:rPr lang="uk-UA" altLang="uk-UA" sz="1050" b="1" dirty="0" err="1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“Про</a:t>
            </a:r>
            <a:r>
              <a:rPr lang="uk-UA" altLang="uk-UA" sz="1050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затвердження Типової програми підвищення кваліфікації  педагогічних працівників щодо впровадження оновленого БК дошкільної освіти ”</a:t>
            </a:r>
            <a:endParaRPr lang="uk-UA" altLang="uk-UA" sz="1050" b="1" dirty="0">
              <a:solidFill>
                <a:srgbClr val="00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5472608" y="692696"/>
            <a:ext cx="3168352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uk-UA" altLang="uk-UA" sz="1200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Наказ МОН №33 від 12.01.2021р. </a:t>
            </a:r>
            <a:r>
              <a:rPr lang="uk-UA" altLang="uk-UA" sz="1200" b="1" dirty="0" err="1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“Про</a:t>
            </a:r>
            <a:r>
              <a:rPr lang="uk-UA" altLang="uk-UA" sz="1200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затвердження БК дошкільної освіти  (нова редакція)”</a:t>
            </a:r>
            <a:endParaRPr lang="uk-UA" altLang="uk-UA" sz="1200" b="1" dirty="0">
              <a:solidFill>
                <a:srgbClr val="00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5544616" y="1556792"/>
            <a:ext cx="3096344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uk-UA" altLang="uk-UA" sz="1100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Лист МОН №1/9-148 від 16.03.2021р. </a:t>
            </a:r>
            <a:r>
              <a:rPr lang="uk-UA" altLang="uk-UA" sz="1100" b="1" dirty="0" err="1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“Щодо</a:t>
            </a:r>
            <a:r>
              <a:rPr lang="uk-UA" altLang="uk-UA" sz="1100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методичних рекомендацій до оновленого </a:t>
            </a:r>
            <a:r>
              <a:rPr lang="uk-UA" altLang="uk-UA" sz="1100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БК дошкільної освіти  (нова редакція)”</a:t>
            </a:r>
            <a:endParaRPr lang="uk-UA" altLang="uk-UA" sz="1100" b="1" dirty="0">
              <a:solidFill>
                <a:srgbClr val="00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5544616" y="2492896"/>
            <a:ext cx="3168352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uk-UA" altLang="uk-UA" sz="1100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Лист МОН №1/9-348 від 25.06.2020р. </a:t>
            </a:r>
            <a:r>
              <a:rPr lang="uk-UA" altLang="uk-UA" sz="1100" b="1" dirty="0" err="1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“Щодо</a:t>
            </a:r>
            <a:r>
              <a:rPr lang="uk-UA" altLang="uk-UA" sz="1100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uk-UA" altLang="uk-UA" sz="1100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створення інклюзивного  освітнього середовища в </a:t>
            </a:r>
            <a:r>
              <a:rPr lang="uk-UA" altLang="uk-UA" sz="1100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з</a:t>
            </a:r>
            <a:r>
              <a:rPr lang="uk-UA" altLang="uk-UA" sz="1100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акладах дошкільної освіти</a:t>
            </a:r>
            <a:endParaRPr lang="uk-UA" altLang="uk-UA" sz="1100" b="1" dirty="0">
              <a:solidFill>
                <a:srgbClr val="00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5544616" y="4280467"/>
            <a:ext cx="2952328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uk-UA" altLang="uk-UA" sz="1100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Лист МОН №2/4-14-1100-15 від 02.06.2015р. </a:t>
            </a:r>
            <a:r>
              <a:rPr lang="uk-UA" altLang="uk-UA" sz="1100" b="1" dirty="0" err="1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“Про</a:t>
            </a:r>
            <a:r>
              <a:rPr lang="uk-UA" altLang="uk-UA" sz="1100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uk-UA" altLang="uk-UA" sz="1100" b="1" dirty="0" err="1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гранично-допустиме</a:t>
            </a:r>
            <a:r>
              <a:rPr lang="uk-UA" altLang="uk-UA" sz="1100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навчальне навантаження на дитину в дошкільних навчальних </a:t>
            </a:r>
            <a:r>
              <a:rPr lang="uk-UA" altLang="uk-UA" sz="1100" b="1" dirty="0" err="1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закладах”</a:t>
            </a:r>
            <a:endParaRPr lang="uk-UA" altLang="uk-UA" sz="1100" b="1" dirty="0">
              <a:solidFill>
                <a:srgbClr val="00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5544616" y="3429000"/>
            <a:ext cx="2952328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uk-UA" altLang="uk-UA" sz="1100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Лист МОН №1/9 -235  10.04.2019р. </a:t>
            </a:r>
            <a:r>
              <a:rPr lang="uk-UA" altLang="uk-UA" sz="1100" b="1" dirty="0" err="1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“Щодо</a:t>
            </a:r>
            <a:r>
              <a:rPr lang="uk-UA" altLang="uk-UA" sz="1100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порядку зарахування дітей до інклюзивних та спеціальних груп ЗДО”</a:t>
            </a:r>
            <a:endParaRPr lang="uk-UA" altLang="uk-UA" sz="1100" b="1" dirty="0">
              <a:solidFill>
                <a:srgbClr val="000000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1" tmFilter="0, 0; 0.125,0.2665; 0.25,0.4; 0.375,0.465; 0.5,0.5;  0.625,0.535; 0.75,0.6; 0.875,0.7335; 1,1">
                                          <p:stCondLst>
                                            <p:cond delay="1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5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7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5" decel="50000">
                                          <p:stCondLst>
                                            <p:cond delay="67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7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5" decel="50000">
                                          <p:stCondLst>
                                            <p:cond delay="133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7">
                                          <p:stCondLst>
                                            <p:cond delay="1643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5" decel="50000">
                                          <p:stCondLst>
                                            <p:cond delay="166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5" decel="50000">
                                          <p:stCondLst>
                                            <p:cond delay="183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1" tmFilter="0, 0; 0.125,0.2665; 0.25,0.4; 0.375,0.465; 0.5,0.5;  0.625,0.535; 0.75,0.6; 0.875,0.7335; 1,1">
                                          <p:stCondLst>
                                            <p:cond delay="1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5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7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5" decel="50000">
                                          <p:stCondLst>
                                            <p:cond delay="67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7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5" decel="50000">
                                          <p:stCondLst>
                                            <p:cond delay="133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7">
                                          <p:stCondLst>
                                            <p:cond delay="164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5" decel="50000">
                                          <p:stCondLst>
                                            <p:cond delay="166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5" decel="50000">
                                          <p:stCondLst>
                                            <p:cond delay="183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1" tmFilter="0, 0; 0.125,0.2665; 0.25,0.4; 0.375,0.465; 0.5,0.5;  0.625,0.535; 0.75,0.6; 0.875,0.7335; 1,1">
                                          <p:stCondLst>
                                            <p:cond delay="1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5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7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5" decel="50000">
                                          <p:stCondLst>
                                            <p:cond delay="67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7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5" decel="50000">
                                          <p:stCondLst>
                                            <p:cond delay="133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7">
                                          <p:stCondLst>
                                            <p:cond delay="164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5" decel="50000">
                                          <p:stCondLst>
                                            <p:cond delay="166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5" decel="50000">
                                          <p:stCondLst>
                                            <p:cond delay="183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1" tmFilter="0, 0; 0.125,0.2665; 0.25,0.4; 0.375,0.465; 0.5,0.5;  0.625,0.535; 0.75,0.6; 0.875,0.7335; 1,1">
                                          <p:stCondLst>
                                            <p:cond delay="1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5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7">
                                          <p:stCondLst>
                                            <p:cond delay="65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5" decel="50000">
                                          <p:stCondLst>
                                            <p:cond delay="67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7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5" decel="50000">
                                          <p:stCondLst>
                                            <p:cond delay="133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7">
                                          <p:stCondLst>
                                            <p:cond delay="164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5" decel="50000">
                                          <p:stCondLst>
                                            <p:cond delay="166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7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5" decel="50000">
                                          <p:stCondLst>
                                            <p:cond delay="183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3750"/>
                            </p:stCondLst>
                            <p:childTnLst>
                              <p:par>
                                <p:cTn id="1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8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9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750"/>
                            </p:stCondLst>
                            <p:childTnLst>
                              <p:par>
                                <p:cTn id="2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16500"/>
                            </p:stCondLst>
                            <p:childTnLst>
                              <p:par>
                                <p:cTn id="2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7250"/>
                            </p:stCondLst>
                            <p:childTnLst>
                              <p:par>
                                <p:cTn id="2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ОМПЛЕКСНА ОСВІТНЯ ПРОГРАМА - ДНЗ №40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 rot="20426357">
            <a:off x="1052941" y="1725213"/>
            <a:ext cx="1872208" cy="2529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532" name="Picture 4" descr="Дитина. Програма виховання і навчання дітей від 2 до 7 років (476774) - изображение 1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3835828" y="4071550"/>
            <a:ext cx="1835834" cy="253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534" name="Picture 6" descr="Купити книгу Я у Світі. Програма розвитку дитини від народження до шести  років в Україні"/>
          <p:cNvPicPr>
            <a:picLocks noChangeAspect="1" noChangeArrowheads="1"/>
          </p:cNvPicPr>
          <p:nvPr/>
        </p:nvPicPr>
        <p:blipFill>
          <a:blip r:embed="rId4" cstate="print"/>
          <a:srcRect l="6562" r="6814"/>
          <a:stretch>
            <a:fillRect/>
          </a:stretch>
        </p:blipFill>
        <p:spPr bwMode="auto">
          <a:xfrm rot="1252057">
            <a:off x="6045348" y="1714145"/>
            <a:ext cx="1753820" cy="253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536" name="Picture 8" descr="Методичні рекомендації до БКДО"/>
          <p:cNvPicPr>
            <a:picLocks noChangeAspect="1" noChangeArrowheads="1"/>
          </p:cNvPicPr>
          <p:nvPr/>
        </p:nvPicPr>
        <p:blipFill>
          <a:blip r:embed="rId5" cstate="print"/>
          <a:srcRect l="17640" t="13034" r="14321" b="19932"/>
          <a:stretch>
            <a:fillRect/>
          </a:stretch>
        </p:blipFill>
        <p:spPr bwMode="auto">
          <a:xfrm>
            <a:off x="3491880" y="1340768"/>
            <a:ext cx="1898100" cy="253080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1052736"/>
            <a:ext cx="842493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uk-UA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Навчально-методична база</a:t>
            </a:r>
          </a:p>
          <a:p>
            <a:r>
              <a:rPr lang="uk-UA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Комплексні  освітні програми</a:t>
            </a:r>
            <a:r>
              <a:rPr lang="uk-UA" altLang="uk-UA" b="1" kern="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/>
            </a:r>
            <a:br>
              <a:rPr lang="uk-UA" altLang="uk-UA" b="1" kern="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endParaRPr lang="uk-UA" altLang="uk-UA" b="1" kern="0" dirty="0" smtClean="0">
              <a:solidFill>
                <a:srgbClr val="0000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r>
              <a:rPr kumimoji="0" lang="ru-RU" altLang="uk-UA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ambria Math" pitchFamily="18" charset="0"/>
              </a:rPr>
              <a:t/>
            </a:r>
            <a:br>
              <a:rPr kumimoji="0" lang="ru-RU" altLang="uk-UA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endParaRPr kumimoji="0" lang="ru-RU" altLang="uk-UA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Відділ логопедії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52736"/>
            <a:ext cx="1311328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3" name="Picture 7" descr="Рібцун Ю.В. Корекційна робота з розвитку мовлення дітей п&amp;#39;ятого року життя  із ФФНМ [DOC] - Все для студента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 l="10379" t="4878" b="7317"/>
          <a:stretch>
            <a:fillRect/>
          </a:stretch>
        </p:blipFill>
        <p:spPr bwMode="auto">
          <a:xfrm rot="1100547">
            <a:off x="6478505" y="1426839"/>
            <a:ext cx="1295250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5" name="Picture 9" descr="Відділ логопедії"/>
          <p:cNvPicPr>
            <a:picLocks noChangeAspect="1" noChangeArrowheads="1"/>
          </p:cNvPicPr>
          <p:nvPr/>
        </p:nvPicPr>
        <p:blipFill>
          <a:blip r:embed="rId6" cstate="print">
            <a:lum bright="-10000"/>
          </a:blip>
          <a:srcRect l="3937" t="2953" r="5501" b="4025"/>
          <a:stretch>
            <a:fillRect/>
          </a:stretch>
        </p:blipFill>
        <p:spPr bwMode="auto">
          <a:xfrm rot="20633669">
            <a:off x="2563628" y="1271717"/>
            <a:ext cx="1314286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7" name="Picture 11" descr="Освіта для дітей з особливими потребами | ЗАКЛАД ДОШКІЛЬНОЇ ОСВІТИ"/>
          <p:cNvPicPr>
            <a:picLocks noChangeAspect="1" noChangeArrowheads="1"/>
          </p:cNvPicPr>
          <p:nvPr/>
        </p:nvPicPr>
        <p:blipFill>
          <a:blip r:embed="rId7" cstate="print">
            <a:lum bright="-10000"/>
          </a:blip>
          <a:srcRect/>
          <a:stretch>
            <a:fillRect/>
          </a:stretch>
        </p:blipFill>
        <p:spPr bwMode="auto">
          <a:xfrm rot="1009029">
            <a:off x="6748520" y="4228557"/>
            <a:ext cx="1313266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9" name="Picture 13" descr="Освітні програми - Херсонський заклад дошкільної освіти № 35 Херсонської  міської ради"/>
          <p:cNvPicPr>
            <a:picLocks noChangeAspect="1" noChangeArrowheads="1"/>
          </p:cNvPicPr>
          <p:nvPr/>
        </p:nvPicPr>
        <p:blipFill>
          <a:blip r:embed="rId8" cstate="print">
            <a:lum bright="-10000"/>
          </a:blip>
          <a:srcRect/>
          <a:stretch>
            <a:fillRect/>
          </a:stretch>
        </p:blipFill>
        <p:spPr bwMode="auto">
          <a:xfrm>
            <a:off x="5292080" y="3501008"/>
            <a:ext cx="1267964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11" name="Picture 15" descr="Відділ логопедії"/>
          <p:cNvPicPr>
            <a:picLocks noChangeAspect="1" noChangeArrowheads="1"/>
          </p:cNvPicPr>
          <p:nvPr/>
        </p:nvPicPr>
        <p:blipFill>
          <a:blip r:embed="rId9" cstate="print">
            <a:lum bright="-10000"/>
          </a:blip>
          <a:srcRect/>
          <a:stretch>
            <a:fillRect/>
          </a:stretch>
        </p:blipFill>
        <p:spPr bwMode="auto">
          <a:xfrm rot="20544580">
            <a:off x="2294686" y="4222567"/>
            <a:ext cx="1241379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13" name="Picture 17" descr="Книга «Програма розвитку дітей дошкільного віку із затримкою психічного  розвитку від 3 до 7 років &amp;quot;Віконечко&amp;quot; » – , купити за ціною 130.00 на  YAKABOO: 978-966-634-894-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79912" y="3501008"/>
            <a:ext cx="1267964" cy="1800000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2267744" y="260648"/>
            <a:ext cx="525658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uk-UA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Програми розвитку дітей спеціальних  груп </a:t>
            </a:r>
            <a:r>
              <a:rPr kumimoji="0" lang="uk-UA" altLang="uk-UA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ambria Math" pitchFamily="18" charset="0"/>
              </a:rPr>
              <a:t/>
            </a:r>
            <a:br>
              <a:rPr kumimoji="0" lang="uk-UA" altLang="uk-UA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endParaRPr kumimoji="0" lang="uk-UA" altLang="uk-UA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600" decel="100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 bwMode="auto">
          <a:xfrm>
            <a:off x="0" y="1052736"/>
            <a:ext cx="842493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uk-UA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Матеріально-технічна база</a:t>
            </a:r>
          </a:p>
          <a:p>
            <a:r>
              <a:rPr lang="uk-UA" altLang="uk-UA" b="1" kern="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/>
            </a:r>
            <a:br>
              <a:rPr lang="uk-UA" altLang="uk-UA" b="1" kern="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endParaRPr lang="uk-UA" altLang="uk-UA" b="1" kern="0" dirty="0" smtClean="0">
              <a:solidFill>
                <a:srgbClr val="0000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r>
              <a:rPr kumimoji="0" lang="ru-RU" altLang="uk-UA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ambria Math" pitchFamily="18" charset="0"/>
              </a:rPr>
              <a:t/>
            </a:r>
            <a:br>
              <a:rPr kumimoji="0" lang="ru-RU" altLang="uk-UA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endParaRPr kumimoji="0" lang="ru-RU" altLang="uk-UA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pic>
        <p:nvPicPr>
          <p:cNvPr id="3" name="Рисунок 2" descr="C:\Users\ЕЛЕНА\Documents\ViberDownloads\0-02-05-3daaec94296665bfb055ec801425697cdc02558ab1449a0a191f0d15a1a74579_f9565d71.jpg"/>
          <p:cNvPicPr/>
          <p:nvPr/>
        </p:nvPicPr>
        <p:blipFill>
          <a:blip r:embed="rId4" cstate="print"/>
          <a:srcRect t="37585" b="27801"/>
          <a:stretch>
            <a:fillRect/>
          </a:stretch>
        </p:blipFill>
        <p:spPr bwMode="auto">
          <a:xfrm>
            <a:off x="4283968" y="980728"/>
            <a:ext cx="4057200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C:\Users\ЕЛЕНА\Documents\ViberDownloads\0-02-09-05ff4e82dccda6ce3fdcf674f9d6f7866e14a2008b8d8ed8753d9a212936519b_54b0c7d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149080"/>
            <a:ext cx="4056054" cy="24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1" descr="C:\Users\User\Desktop\изображение_viber_2021-09-29_09-52-07-566.jpg"/>
          <p:cNvPicPr>
            <a:picLocks noChangeAspect="1" noChangeArrowheads="1"/>
          </p:cNvPicPr>
          <p:nvPr/>
        </p:nvPicPr>
        <p:blipFill>
          <a:blip r:embed="rId6" cstate="print"/>
          <a:srcRect t="27877" b="25819"/>
          <a:stretch>
            <a:fillRect/>
          </a:stretch>
        </p:blipFill>
        <p:spPr bwMode="auto">
          <a:xfrm>
            <a:off x="755576" y="908720"/>
            <a:ext cx="2952328" cy="30379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2" descr="C:\Users\ЕЛЕНА\Documents\ViberDownloads\0-02-05-6b04a198603efe0d5ce369cf8750251e239b58744e6db9dc603432bad30e74e2_84b8de9e.jpg"/>
          <p:cNvPicPr>
            <a:picLocks noChangeAspect="1" noChangeArrowheads="1"/>
          </p:cNvPicPr>
          <p:nvPr/>
        </p:nvPicPr>
        <p:blipFill>
          <a:blip r:embed="rId7" cstate="print"/>
          <a:srcRect t="24638" b="27536"/>
          <a:stretch>
            <a:fillRect/>
          </a:stretch>
        </p:blipFill>
        <p:spPr bwMode="auto">
          <a:xfrm>
            <a:off x="5076056" y="3717032"/>
            <a:ext cx="3054885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ЛЕНА\Documents\ViberDownloads\0-02-05-81e54351a61372d8b3f85a92620c15f0caa4f65b1a94425b48e0cdcc03504fe5_bf7e8ae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/>
          </a:blip>
          <a:srcRect l="3651" t="3711"/>
          <a:stretch>
            <a:fillRect/>
          </a:stretch>
        </p:blipFill>
        <p:spPr bwMode="auto">
          <a:xfrm>
            <a:off x="467544" y="1052736"/>
            <a:ext cx="3800597" cy="32403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9" name="Picture 3" descr="C:\Users\ЕЛЕНА\Documents\ViberDownloads\0-02-0a-7d0c0be9fb0f9df96578afa44ec424d3db81aa407612703f46222554de3f3907_452acd00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3268" t="4762" r="3598" b="4762"/>
          <a:stretch>
            <a:fillRect/>
          </a:stretch>
        </p:blipFill>
        <p:spPr bwMode="auto">
          <a:xfrm>
            <a:off x="4644008" y="2996952"/>
            <a:ext cx="4104456" cy="2736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1052736"/>
            <a:ext cx="842493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uk-UA" b="1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</a:rPr>
              <a:t>Обліково-статистична база</a:t>
            </a:r>
          </a:p>
          <a:p>
            <a:r>
              <a:rPr lang="uk-UA" altLang="uk-UA" b="1" kern="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/>
            </a:r>
            <a:br>
              <a:rPr lang="uk-UA" altLang="uk-UA" b="1" kern="0" dirty="0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endParaRPr lang="uk-UA" altLang="uk-UA" b="1" kern="0" dirty="0" smtClean="0">
              <a:solidFill>
                <a:srgbClr val="000000"/>
              </a:solidFill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  <a:p>
            <a:r>
              <a:rPr kumimoji="0" lang="ru-RU" altLang="uk-UA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ambria Math" pitchFamily="18" charset="0"/>
              </a:rPr>
              <a:t/>
            </a:r>
            <a:br>
              <a:rPr kumimoji="0" lang="ru-RU" altLang="uk-UA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itchFamily="18" charset="0"/>
                <a:ea typeface="Cambria Math" pitchFamily="18" charset="0"/>
                <a:cs typeface="Cambria Math" pitchFamily="18" charset="0"/>
              </a:rPr>
            </a:br>
            <a:endParaRPr kumimoji="0" lang="ru-RU" altLang="uk-UA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 Math" pitchFamily="18" charset="0"/>
              <a:ea typeface="Cambria Math" pitchFamily="18" charset="0"/>
              <a:cs typeface="Cambria Math" pitchFamily="18" charset="0"/>
            </a:endParaRPr>
          </a:p>
        </p:txBody>
      </p:sp>
      <p:pic>
        <p:nvPicPr>
          <p:cNvPr id="7" name="Рисунок 6" descr="C:\Users\ЕЛЕНА\Documents\ViberDownloads\0-02-0a-3c90085d672b1176983a7980ca256aebccb741a9ee500b1b397dd58028e9c0aa_41723faa.jp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4437112"/>
            <a:ext cx="2444053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6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300"/>
                            </p:stCondLst>
                            <p:childTnLst>
                              <p:par>
                                <p:cTn id="2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300"/>
                            </p:stCondLst>
                            <p:childTnLst>
                              <p:par>
                                <p:cTn id="33" presetID="21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75656" y="2636912"/>
            <a:ext cx="59046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 Math" panose="02040503050406030204" pitchFamily="18" charset="0"/>
                <a:ea typeface="Cambria Math" panose="02040503050406030204" pitchFamily="18" charset="0"/>
              </a:rPr>
              <a:t>Дякую за увагу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mbria Math" panose="02040503050406030204" pitchFamily="18" charset="0"/>
                <a:ea typeface="Cambria Math" panose="02040503050406030204" pitchFamily="18" charset="0"/>
              </a:rPr>
              <a:t>!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808080"/>
      </a:dk1>
      <a:lt1>
        <a:srgbClr val="FFFFFF"/>
      </a:lt1>
      <a:dk2>
        <a:srgbClr val="808080"/>
      </a:dk2>
      <a:lt2>
        <a:srgbClr val="167EDC"/>
      </a:lt2>
      <a:accent1>
        <a:srgbClr val="2DC010"/>
      </a:accent1>
      <a:accent2>
        <a:srgbClr val="EE0077"/>
      </a:accent2>
      <a:accent3>
        <a:srgbClr val="FFFFFF"/>
      </a:accent3>
      <a:accent4>
        <a:srgbClr val="6C6C6C"/>
      </a:accent4>
      <a:accent5>
        <a:srgbClr val="ADDCAA"/>
      </a:accent5>
      <a:accent6>
        <a:srgbClr val="D8006B"/>
      </a:accent6>
      <a:hlink>
        <a:srgbClr val="FDA609"/>
      </a:hlink>
      <a:folHlink>
        <a:srgbClr val="808080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541</TotalTime>
  <Words>249</Words>
  <Application>Microsoft Office PowerPoint</Application>
  <PresentationFormat>Экран (4:3)</PresentationFormat>
  <Paragraphs>41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powerpoint-template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49</cp:revision>
  <dcterms:created xsi:type="dcterms:W3CDTF">2021-09-28T07:37:22Z</dcterms:created>
  <dcterms:modified xsi:type="dcterms:W3CDTF">2021-09-29T08:32:35Z</dcterms:modified>
</cp:coreProperties>
</file>