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6" r:id="rId4"/>
    <p:sldId id="262" r:id="rId5"/>
    <p:sldId id="258" r:id="rId6"/>
    <p:sldId id="267" r:id="rId7"/>
    <p:sldId id="276" r:id="rId8"/>
    <p:sldId id="259" r:id="rId9"/>
    <p:sldId id="279" r:id="rId10"/>
    <p:sldId id="277" r:id="rId11"/>
    <p:sldId id="263" r:id="rId12"/>
    <p:sldId id="265" r:id="rId13"/>
    <p:sldId id="272" r:id="rId14"/>
    <p:sldId id="278" r:id="rId15"/>
    <p:sldId id="275" r:id="rId16"/>
    <p:sldId id="268" r:id="rId17"/>
    <p:sldId id="269" r:id="rId18"/>
    <p:sldId id="270" r:id="rId19"/>
    <p:sldId id="271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80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2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8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AFBB6-514D-4DE1-87EA-39B7EF40B2EB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89D4-8468-49B2-84BA-DC61A7CB99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2850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AFBB6-514D-4DE1-87EA-39B7EF40B2EB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89D4-8468-49B2-84BA-DC61A7CB99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4685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AFBB6-514D-4DE1-87EA-39B7EF40B2EB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89D4-8468-49B2-84BA-DC61A7CB99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4790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AFBB6-514D-4DE1-87EA-39B7EF40B2EB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89D4-8468-49B2-84BA-DC61A7CB99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5680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AFBB6-514D-4DE1-87EA-39B7EF40B2EB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89D4-8468-49B2-84BA-DC61A7CB99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5270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AFBB6-514D-4DE1-87EA-39B7EF40B2EB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89D4-8468-49B2-84BA-DC61A7CB99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1956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AFBB6-514D-4DE1-87EA-39B7EF40B2EB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89D4-8468-49B2-84BA-DC61A7CB99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4014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AFBB6-514D-4DE1-87EA-39B7EF40B2EB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89D4-8468-49B2-84BA-DC61A7CB99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475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AFBB6-514D-4DE1-87EA-39B7EF40B2EB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89D4-8468-49B2-84BA-DC61A7CB99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5535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AFBB6-514D-4DE1-87EA-39B7EF40B2EB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89D4-8468-49B2-84BA-DC61A7CB99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4350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AFBB6-514D-4DE1-87EA-39B7EF40B2EB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89D4-8468-49B2-84BA-DC61A7CB99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4840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AFBB6-514D-4DE1-87EA-39B7EF40B2EB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189D4-8468-49B2-84BA-DC61A7CB99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615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.png"/><Relationship Id="rId7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.png"/><Relationship Id="rId7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2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4.png"/><Relationship Id="rId7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4.pn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Admin\Desktop\рвпи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753" y="817560"/>
            <a:ext cx="4083050" cy="5189537"/>
          </a:xfrm>
          <a:prstGeom prst="rect">
            <a:avLst/>
          </a:prstGeom>
          <a:noFill/>
          <a:ln w="88900"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</p:pic>
      <p:pic>
        <p:nvPicPr>
          <p:cNvPr id="5" name="Рисунок 4" descr="http://www.myfreephotoshop.com/wp-content/uploads/2014/03/764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6848" y="630700"/>
            <a:ext cx="8064499" cy="591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Надпись 1"/>
          <p:cNvSpPr txBox="1"/>
          <p:nvPr/>
        </p:nvSpPr>
        <p:spPr>
          <a:xfrm>
            <a:off x="5230758" y="1172504"/>
            <a:ext cx="6456680" cy="4834593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800" b="1" dirty="0" smtClean="0">
                <a:ln>
                  <a:noFill/>
                </a:ln>
                <a:gradFill>
                  <a:gsLst>
                    <a:gs pos="0">
                      <a:srgbClr val="1C310E"/>
                    </a:gs>
                    <a:gs pos="50000">
                      <a:srgbClr val="2D4B19"/>
                    </a:gs>
                    <a:gs pos="100000">
                      <a:srgbClr val="375A20"/>
                    </a:gs>
                  </a:gsLst>
                  <a:lin ang="16200000" scaled="0"/>
                </a:gradFill>
                <a:effectLst>
                  <a:outerShdw blurRad="50800" dist="38100" dir="5400000" algn="t">
                    <a:srgbClr val="000000">
                      <a:alpha val="40000"/>
                    </a:srgb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Cambria" panose="02040503050406030204" pitchFamily="18" charset="0"/>
              </a:rPr>
              <a:t>Зв</a:t>
            </a:r>
            <a:r>
              <a:rPr lang="uk-UA" sz="4800" b="1" dirty="0" smtClean="0">
                <a:ln>
                  <a:noFill/>
                </a:ln>
                <a:gradFill>
                  <a:gsLst>
                    <a:gs pos="0">
                      <a:srgbClr val="1C310E"/>
                    </a:gs>
                    <a:gs pos="50000">
                      <a:srgbClr val="2D4B19"/>
                    </a:gs>
                    <a:gs pos="100000">
                      <a:srgbClr val="375A20"/>
                    </a:gs>
                  </a:gsLst>
                  <a:lin ang="16200000" scaled="0"/>
                </a:gradFill>
                <a:effectLst>
                  <a:outerShdw blurRad="50800" dist="38100" dir="5400000" algn="t">
                    <a:srgbClr val="000000">
                      <a:alpha val="40000"/>
                    </a:srgb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Cambria" panose="02040503050406030204" pitchFamily="18" charset="0"/>
              </a:rPr>
              <a:t>іт про атестацію</a:t>
            </a:r>
            <a:endParaRPr lang="ru-RU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3600" b="1" dirty="0">
                <a:ln>
                  <a:noFill/>
                </a:ln>
                <a:solidFill>
                  <a:srgbClr val="000000"/>
                </a:solidFill>
                <a:effectLst>
                  <a:outerShdw blurRad="50800" dist="38100" dir="5400000" algn="t">
                    <a:srgbClr val="000000">
                      <a:alpha val="40000"/>
                    </a:srgb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вчителя-дефектолога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3600" b="1" dirty="0">
                <a:ln>
                  <a:noFill/>
                </a:ln>
                <a:solidFill>
                  <a:srgbClr val="000000"/>
                </a:solidFill>
                <a:effectLst>
                  <a:outerShdw blurRad="50800" dist="38100" dir="5400000" algn="t">
                    <a:srgbClr val="000000">
                      <a:alpha val="40000"/>
                    </a:srgb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КЗ «ДНЗ №65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3600" b="1" dirty="0">
                <a:ln>
                  <a:noFill/>
                </a:ln>
                <a:solidFill>
                  <a:srgbClr val="000000"/>
                </a:solidFill>
                <a:effectLst>
                  <a:outerShdw blurRad="50800" dist="38100" dir="5400000" algn="t">
                    <a:srgbClr val="000000">
                      <a:alpha val="40000"/>
                    </a:srgb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(ясла-садок) КТ» КМР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6600" dirty="0" err="1">
                <a:ln>
                  <a:noFill/>
                </a:ln>
                <a:solidFill>
                  <a:srgbClr val="385623"/>
                </a:solidFill>
                <a:effectLst>
                  <a:outerShdw blurRad="50800" dist="38100" dir="5400000" algn="t">
                    <a:srgbClr val="000000">
                      <a:alpha val="40000"/>
                    </a:srgb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Cambria" panose="02040503050406030204" pitchFamily="18" charset="0"/>
              </a:rPr>
              <a:t>Терети</a:t>
            </a:r>
            <a:r>
              <a:rPr lang="uk-UA" sz="6600" dirty="0">
                <a:ln>
                  <a:noFill/>
                </a:ln>
                <a:solidFill>
                  <a:srgbClr val="385623"/>
                </a:solidFill>
                <a:effectLst>
                  <a:outerShdw blurRad="50800" dist="38100" dir="5400000" algn="t">
                    <a:srgbClr val="000000">
                      <a:alpha val="40000"/>
                    </a:srgb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Cambria" panose="02040503050406030204" pitchFamily="18" charset="0"/>
              </a:rPr>
              <a:t> Олени </a:t>
            </a:r>
            <a:endParaRPr lang="ru-RU" sz="6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6600" dirty="0">
                <a:ln>
                  <a:noFill/>
                </a:ln>
                <a:solidFill>
                  <a:srgbClr val="385623"/>
                </a:solidFill>
                <a:effectLst>
                  <a:outerShdw blurRad="50800" dist="38100" dir="5400000" algn="t">
                    <a:srgbClr val="000000">
                      <a:alpha val="40000"/>
                    </a:srgb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Cambria" panose="02040503050406030204" pitchFamily="18" charset="0"/>
              </a:rPr>
              <a:t>Миколаївни</a:t>
            </a:r>
            <a:endParaRPr lang="ru-RU" sz="6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://www.playcast.ru/uploads/2015/03/01/12396161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40002" y="-2679700"/>
            <a:ext cx="7112002" cy="121920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9650267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http://www.playcast.ru/uploads/2015/03/01/1239616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39998" y="-2679700"/>
            <a:ext cx="7112002" cy="121920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адпись 291"/>
          <p:cNvSpPr txBox="1"/>
          <p:nvPr/>
        </p:nvSpPr>
        <p:spPr>
          <a:xfrm>
            <a:off x="203200" y="445771"/>
            <a:ext cx="11087100" cy="1027429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uk-UA" sz="3600" b="1" dirty="0" smtClean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Мої методичні розробки</a:t>
            </a:r>
            <a:r>
              <a:rPr lang="uk-UA" sz="3600" b="1" dirty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uk-UA" sz="3600" b="1" dirty="0" smtClean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Дидактичні ігри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3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Admin\Desktop\viber image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4753" y="1066801"/>
            <a:ext cx="4017962" cy="2672080"/>
          </a:xfrm>
          <a:prstGeom prst="rect">
            <a:avLst/>
          </a:prstGeom>
          <a:noFill/>
          <a:ln w="63500"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  <a:effectLst>
            <a:softEdge rad="0"/>
          </a:effectLst>
        </p:spPr>
      </p:pic>
      <p:pic>
        <p:nvPicPr>
          <p:cNvPr id="8" name="Рисунок 7" descr="C:\Users\Admin\Desktop\viber image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0800" y="3632199"/>
            <a:ext cx="3906837" cy="2548891"/>
          </a:xfrm>
          <a:prstGeom prst="rect">
            <a:avLst/>
          </a:prstGeom>
          <a:noFill/>
          <a:ln w="63500"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  <a:effectLst>
            <a:softEdge rad="0"/>
          </a:effectLst>
        </p:spPr>
      </p:pic>
      <p:pic>
        <p:nvPicPr>
          <p:cNvPr id="9" name="Рисунок 8" descr="C:\Users\Admin\Desktop\АТЕСТАЦИЯ\фото для атестации\20171020_10583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003" y="1066800"/>
            <a:ext cx="3720465" cy="3007360"/>
          </a:xfrm>
          <a:prstGeom prst="rect">
            <a:avLst/>
          </a:prstGeom>
          <a:noFill/>
          <a:ln w="60325"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  <a:effectLst>
            <a:softEdge rad="0"/>
          </a:effectLst>
        </p:spPr>
      </p:pic>
      <p:pic>
        <p:nvPicPr>
          <p:cNvPr id="6" name="Рисунок 5" descr="C:\Users\Admin\Desktop\аот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6586" y="3860799"/>
            <a:ext cx="4810600" cy="2537463"/>
          </a:xfrm>
          <a:prstGeom prst="rect">
            <a:avLst/>
          </a:prstGeom>
          <a:noFill/>
          <a:ln w="63500"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xmlns="" val="255305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www.playcast.ru/uploads/2015/03/01/1239616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39998" y="-2679700"/>
            <a:ext cx="7112002" cy="121920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адпись 107"/>
          <p:cNvSpPr txBox="1"/>
          <p:nvPr/>
        </p:nvSpPr>
        <p:spPr>
          <a:xfrm>
            <a:off x="596416" y="690299"/>
            <a:ext cx="10545503" cy="213995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uk-UA" sz="3600" b="1" dirty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Публікації в професійних </a:t>
            </a:r>
            <a:r>
              <a:rPr lang="uk-UA" sz="3600" b="1" dirty="0" err="1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переодичних</a:t>
            </a:r>
            <a:r>
              <a:rPr lang="uk-UA" sz="3600" b="1" dirty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виданнях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3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Admin\Desktop\20171226_10434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4077" y="1760274"/>
            <a:ext cx="3157220" cy="426910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5" name="Рисунок 4" descr="C:\Users\Admin\Desktop\Терета-О.-стаття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1185" y="1634706"/>
            <a:ext cx="3349625" cy="4862195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</p:spPr>
      </p:pic>
      <p:pic>
        <p:nvPicPr>
          <p:cNvPr id="6" name="Рисунок 5" descr="C:\Users\Admin\Desktop\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97509" y="1926008"/>
            <a:ext cx="3025140" cy="3937635"/>
          </a:xfrm>
          <a:prstGeom prst="rect">
            <a:avLst/>
          </a:prstGeom>
          <a:noFill/>
          <a:ln>
            <a:noFill/>
          </a:ln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xmlns="" val="336116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www.playcast.ru/uploads/2015/03/01/1239616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39998" y="-2679700"/>
            <a:ext cx="7112002" cy="121920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адпись 72"/>
          <p:cNvSpPr txBox="1"/>
          <p:nvPr/>
        </p:nvSpPr>
        <p:spPr>
          <a:xfrm>
            <a:off x="0" y="495720"/>
            <a:ext cx="11714670" cy="213995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uk-UA" sz="3600" b="1" dirty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Публікації на </a:t>
            </a:r>
            <a:r>
              <a:rPr lang="uk-UA" sz="3600" b="1" dirty="0" smtClean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інтернет-ресурсі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600" b="1" dirty="0" smtClean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«Методичний </a:t>
            </a:r>
            <a:r>
              <a:rPr lang="uk-UA" sz="3600" b="1" dirty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портал»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3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907" y="2336447"/>
            <a:ext cx="2629535" cy="3736975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1713" y="1250278"/>
            <a:ext cx="2653030" cy="3769995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93323" y="2579155"/>
            <a:ext cx="2712720" cy="3823970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89078" y="1277582"/>
            <a:ext cx="2568575" cy="371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808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http://www.playcast.ru/uploads/2015/03/01/1239616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39998" y="-2679700"/>
            <a:ext cx="7112002" cy="12192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C:\Users\Admin\Desktop\АТЕСТАЦИЯ\фото для атестации\ФОТО\image (2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80300" y="1261131"/>
            <a:ext cx="3448444" cy="2818088"/>
          </a:xfrm>
          <a:prstGeom prst="rect">
            <a:avLst/>
          </a:prstGeom>
          <a:noFill/>
          <a:ln w="63500"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  <a:effectLst>
            <a:softEdge rad="0"/>
          </a:effectLst>
        </p:spPr>
      </p:pic>
      <p:pic>
        <p:nvPicPr>
          <p:cNvPr id="15" name="Рисунок 14" descr="C:\Users\Admin\Desktop\АТЕСТАЦИЯ\фото для атестации\20180105_11025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176" y="1261131"/>
            <a:ext cx="3610610" cy="2712085"/>
          </a:xfrm>
          <a:prstGeom prst="rect">
            <a:avLst/>
          </a:prstGeom>
          <a:noFill/>
          <a:ln w="63500"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  <a:effectLst>
            <a:softEdge rad="0"/>
          </a:effectLst>
        </p:spPr>
      </p:pic>
      <p:pic>
        <p:nvPicPr>
          <p:cNvPr id="10" name="Рисунок 9" descr="C:\Users\Admin\Desktop\АТЕСТАЦИЯ\фото для атестации\20180105_10355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4316" y="3867455"/>
            <a:ext cx="3302351" cy="2799400"/>
          </a:xfrm>
          <a:prstGeom prst="rect">
            <a:avLst/>
          </a:prstGeom>
          <a:noFill/>
          <a:ln w="63500"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  <a:effectLst>
            <a:softEdge rad="0"/>
          </a:effectLst>
        </p:spPr>
      </p:pic>
      <p:sp>
        <p:nvSpPr>
          <p:cNvPr id="19" name="Надпись 283"/>
          <p:cNvSpPr txBox="1"/>
          <p:nvPr/>
        </p:nvSpPr>
        <p:spPr>
          <a:xfrm>
            <a:off x="2610049" y="604301"/>
            <a:ext cx="6616065" cy="213995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uk-UA" sz="3600" b="1" dirty="0" smtClean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Робота з дітьми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uk-UA" sz="3600" b="1" dirty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3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1745" y="1063351"/>
            <a:ext cx="3398359" cy="3001885"/>
          </a:xfrm>
          <a:prstGeom prst="rect">
            <a:avLst/>
          </a:prstGeom>
        </p:spPr>
      </p:pic>
      <p:pic>
        <p:nvPicPr>
          <p:cNvPr id="16" name="Рисунок 15" descr="C:\Users\Admin\Desktop\DSCF3702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0049" y="3867455"/>
            <a:ext cx="3485949" cy="2762261"/>
          </a:xfrm>
          <a:prstGeom prst="rect">
            <a:avLst/>
          </a:prstGeom>
          <a:noFill/>
          <a:ln w="63500"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xmlns="" val="330892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http://www.playcast.ru/uploads/2015/03/01/1239616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39998" y="-2679700"/>
            <a:ext cx="7112002" cy="1219200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Надпись 291"/>
          <p:cNvSpPr txBox="1"/>
          <p:nvPr/>
        </p:nvSpPr>
        <p:spPr>
          <a:xfrm>
            <a:off x="1219199" y="500478"/>
            <a:ext cx="8956431" cy="302133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uk-UA" sz="3600" b="1" dirty="0" smtClean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Робота з дітьми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0"/>
              </a:spcAft>
            </a:pPr>
            <a:r>
              <a:rPr lang="uk-UA" sz="3600" b="1" dirty="0" smtClean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    (використання </a:t>
            </a:r>
            <a:r>
              <a:rPr lang="uk-UA" sz="3600" b="1" dirty="0" err="1" smtClean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лепбуків</a:t>
            </a:r>
            <a:r>
              <a:rPr lang="uk-UA" sz="3600" b="1" dirty="0" smtClean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розвиваючих килимків)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uk-UA" sz="3600" b="1" dirty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3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C:\Users\Admin\Desktop\АТЕСТАЦИЯ\фото для атестации\20171226_10455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7433" y="2467927"/>
            <a:ext cx="5028565" cy="3776345"/>
          </a:xfrm>
          <a:prstGeom prst="rect">
            <a:avLst/>
          </a:prstGeom>
          <a:noFill/>
          <a:ln w="63500"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  <a:effectLst>
            <a:softEdge rad="0"/>
          </a:effectLst>
        </p:spPr>
      </p:pic>
      <p:pic>
        <p:nvPicPr>
          <p:cNvPr id="11" name="Рисунок 10" descr="C:\Users\Admin\Desktop\но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5900" y="2264254"/>
            <a:ext cx="4777422" cy="3840318"/>
          </a:xfrm>
          <a:prstGeom prst="rect">
            <a:avLst/>
          </a:prstGeom>
          <a:noFill/>
          <a:ln w="63500"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xmlns="" val="49281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http://www.playcast.ru/uploads/2015/03/01/1239616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39998" y="-2679700"/>
            <a:ext cx="7112002" cy="1219200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Надпись 283"/>
          <p:cNvSpPr txBox="1"/>
          <p:nvPr/>
        </p:nvSpPr>
        <p:spPr>
          <a:xfrm>
            <a:off x="2810207" y="504828"/>
            <a:ext cx="6616065" cy="213995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uk-UA" sz="3600" b="1" dirty="0" smtClean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Робота з дітьми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uk-UA" sz="3600" b="1" dirty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3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Admin\Desktop\АТЕСТАЦИЯ\фото для атестации\ФОТО\image (3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44632" y="169778"/>
            <a:ext cx="2636520" cy="3951605"/>
          </a:xfrm>
          <a:prstGeom prst="rect">
            <a:avLst/>
          </a:prstGeom>
          <a:noFill/>
          <a:ln w="63500"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  <a:effectLst>
            <a:softEdge rad="0"/>
          </a:effectLst>
        </p:spPr>
      </p:pic>
      <p:pic>
        <p:nvPicPr>
          <p:cNvPr id="6" name="Рисунок 5" descr="C:\Users\Admin\Desktop\АТЕСТАЦИЯ\фото для атестации\ФОТО\image (6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2502" y="1351513"/>
            <a:ext cx="3693795" cy="2769870"/>
          </a:xfrm>
          <a:prstGeom prst="rect">
            <a:avLst/>
          </a:prstGeom>
          <a:noFill/>
          <a:ln w="63500"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  <a:effectLst>
            <a:softEdge rad="0"/>
          </a:effectLst>
        </p:spPr>
      </p:pic>
      <p:pic>
        <p:nvPicPr>
          <p:cNvPr id="7" name="Рисунок 6" descr="C:\Users\Admin\Desktop\АТЕСТАЦИЯ\фото для атестации\ФОТО\image (15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962" y="430124"/>
            <a:ext cx="3715385" cy="2788920"/>
          </a:xfrm>
          <a:prstGeom prst="rect">
            <a:avLst/>
          </a:prstGeom>
          <a:noFill/>
          <a:ln w="63500"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  <a:effectLst>
            <a:softEdge rad="0"/>
          </a:effectLst>
        </p:spPr>
      </p:pic>
      <p:pic>
        <p:nvPicPr>
          <p:cNvPr id="8" name="Рисунок 7" descr="C:\Users\Admin\Desktop\АТЕСТАЦИЯ\фото для атестации\ФОТО\image (12)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6020" y="4057913"/>
            <a:ext cx="3547745" cy="2365375"/>
          </a:xfrm>
          <a:prstGeom prst="rect">
            <a:avLst/>
          </a:prstGeom>
          <a:noFill/>
          <a:ln w="63500"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  <a:effectLst>
            <a:softEdge rad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762" y="3964534"/>
            <a:ext cx="6146885" cy="245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216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www.playcast.ru/uploads/2015/03/01/1239616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39998" y="-2679700"/>
            <a:ext cx="7112002" cy="1219200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Надпись 107"/>
          <p:cNvSpPr txBox="1"/>
          <p:nvPr/>
        </p:nvSpPr>
        <p:spPr>
          <a:xfrm>
            <a:off x="741873" y="564731"/>
            <a:ext cx="10679502" cy="213995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ru-RU" sz="3600" b="1" dirty="0" smtClean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Участь у </a:t>
            </a:r>
            <a:r>
              <a:rPr lang="ru-RU" sz="3600" b="1" dirty="0" err="1" smtClean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педагогічних</a:t>
            </a:r>
            <a:r>
              <a:rPr lang="ru-RU" sz="3600" b="1" dirty="0" smtClean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засіданнях</a:t>
            </a:r>
            <a:r>
              <a:rPr lang="ru-RU" sz="3600" b="1" dirty="0" smtClean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ru-RU" sz="3600" b="1" dirty="0" smtClean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та </a:t>
            </a:r>
            <a:r>
              <a:rPr lang="ru-RU" sz="3600" b="1" dirty="0" err="1" smtClean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методичних</a:t>
            </a:r>
            <a:r>
              <a:rPr lang="ru-RU" sz="3600" b="1" dirty="0" smtClean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об’єднаннях</a:t>
            </a:r>
            <a:r>
              <a:rPr lang="ru-RU" sz="3600" b="1" dirty="0" smtClean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3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D:\наши фото\Моя работа\Семинар\P5vGg92iOrY.jpg"/>
          <p:cNvPicPr/>
          <p:nvPr/>
        </p:nvPicPr>
        <p:blipFill>
          <a:blip r:embed="rId4" cstate="print"/>
          <a:srcRect t="5746" r="3993" b="6430"/>
          <a:stretch>
            <a:fillRect/>
          </a:stretch>
        </p:blipFill>
        <p:spPr bwMode="auto">
          <a:xfrm>
            <a:off x="6265448" y="2411383"/>
            <a:ext cx="5214541" cy="3678866"/>
          </a:xfrm>
          <a:prstGeom prst="rect">
            <a:avLst/>
          </a:prstGeom>
          <a:ln w="101600"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D:\наши фото\Моя работа\Родительская конференция\TSR_123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259" y="1861474"/>
            <a:ext cx="5412740" cy="3609340"/>
          </a:xfrm>
          <a:prstGeom prst="rect">
            <a:avLst/>
          </a:prstGeom>
          <a:ln w="101600"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2342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:\Users\Admin\Desktop\0_c282c_2f19752b_L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516" y="2993237"/>
            <a:ext cx="7778115" cy="396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www.playcast.ru/uploads/2015/03/01/1239616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50657" y="-2598836"/>
            <a:ext cx="7112002" cy="1219200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Надпись 107"/>
          <p:cNvSpPr txBox="1"/>
          <p:nvPr/>
        </p:nvSpPr>
        <p:spPr>
          <a:xfrm>
            <a:off x="741873" y="564731"/>
            <a:ext cx="10679502" cy="213995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ru-RU" sz="3600" b="1" dirty="0" smtClean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Участь у </a:t>
            </a:r>
            <a:r>
              <a:rPr lang="ru-RU" sz="3600" b="1" dirty="0" err="1" smtClean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педагогічних</a:t>
            </a:r>
            <a:r>
              <a:rPr lang="ru-RU" sz="3600" b="1" dirty="0" smtClean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засіданнях</a:t>
            </a:r>
            <a:r>
              <a:rPr lang="ru-RU" sz="3600" b="1" dirty="0" smtClean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ru-RU" sz="3600" b="1" dirty="0" smtClean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та </a:t>
            </a:r>
            <a:r>
              <a:rPr lang="ru-RU" sz="3600" b="1" dirty="0" err="1" smtClean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методичних</a:t>
            </a:r>
            <a:r>
              <a:rPr lang="ru-RU" sz="3600" b="1" dirty="0" smtClean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об’єднаннях</a:t>
            </a:r>
            <a:r>
              <a:rPr lang="ru-RU" sz="3600" b="1" dirty="0" smtClean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3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C:\Users\Admin\Desktop\аииаи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5031" y="2160984"/>
            <a:ext cx="3183255" cy="2711252"/>
          </a:xfrm>
          <a:prstGeom prst="rect">
            <a:avLst/>
          </a:prstGeom>
          <a:noFill/>
          <a:ln w="101600"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</p:pic>
      <p:pic>
        <p:nvPicPr>
          <p:cNvPr id="15" name="Рисунок 14" descr="C:\Users\Admin\Desktop\аа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0795" y="2122098"/>
            <a:ext cx="3480580" cy="2750137"/>
          </a:xfrm>
          <a:prstGeom prst="rect">
            <a:avLst/>
          </a:prstGeom>
          <a:noFill/>
          <a:ln w="101600"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</p:pic>
      <p:pic>
        <p:nvPicPr>
          <p:cNvPr id="10" name="Рисунок 9" descr="C:\Фото\Детский сад\Фото с МО\DSC_1079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005" y="2160983"/>
            <a:ext cx="3578518" cy="2697218"/>
          </a:xfrm>
          <a:prstGeom prst="rect">
            <a:avLst/>
          </a:prstGeom>
          <a:noFill/>
          <a:ln w="101600"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</p:pic>
    </p:spTree>
    <p:extLst>
      <p:ext uri="{BB962C8B-B14F-4D97-AF65-F5344CB8AC3E}">
        <p14:creationId xmlns:p14="http://schemas.microsoft.com/office/powerpoint/2010/main" xmlns="" val="297857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http://www.playcast.ru/uploads/2015/03/01/1239616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39998" y="-2679700"/>
            <a:ext cx="7112002" cy="1219200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Надпись 283"/>
          <p:cNvSpPr txBox="1"/>
          <p:nvPr/>
        </p:nvSpPr>
        <p:spPr>
          <a:xfrm>
            <a:off x="2787965" y="351528"/>
            <a:ext cx="6616065" cy="213995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uk-UA" sz="3600" b="1" dirty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Участь у святах та розвагах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uk-UA" sz="3600" b="1" dirty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3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C:\Фото\Детский сад\1 сентября\DSC_051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292" y="1175696"/>
            <a:ext cx="3858260" cy="2740695"/>
          </a:xfrm>
          <a:prstGeom prst="rect">
            <a:avLst/>
          </a:prstGeom>
          <a:noFill/>
          <a:ln w="63500"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  <a:effectLst>
            <a:softEdge rad="0"/>
          </a:effectLst>
        </p:spPr>
      </p:pic>
      <p:pic>
        <p:nvPicPr>
          <p:cNvPr id="17" name="Рисунок 16" descr="C:\Users\Admin\Desktop\апяап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2818" y="1185545"/>
            <a:ext cx="2626360" cy="2969260"/>
          </a:xfrm>
          <a:prstGeom prst="rect">
            <a:avLst/>
          </a:prstGeom>
          <a:noFill/>
          <a:ln w="63500"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  <a:effectLst>
            <a:softEdge rad="0"/>
          </a:effectLst>
        </p:spPr>
      </p:pic>
      <p:pic>
        <p:nvPicPr>
          <p:cNvPr id="18" name="Рисунок 17" descr="C:\Users\Admin\Desktop\кпвр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3432" y="1228407"/>
            <a:ext cx="3935730" cy="2883535"/>
          </a:xfrm>
          <a:prstGeom prst="rect">
            <a:avLst/>
          </a:prstGeom>
          <a:noFill/>
          <a:ln w="63500"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  <a:effectLst>
            <a:softEdge rad="0"/>
          </a:effectLst>
        </p:spPr>
      </p:pic>
      <p:pic>
        <p:nvPicPr>
          <p:cNvPr id="19" name="Рисунок 18" descr="C:\Users\Admin\Desktop\SAM_248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7488" y="4050820"/>
            <a:ext cx="3521075" cy="2642870"/>
          </a:xfrm>
          <a:prstGeom prst="rect">
            <a:avLst/>
          </a:prstGeom>
          <a:noFill/>
          <a:ln w="63500"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  <a:effectLst>
            <a:softEdge rad="0"/>
          </a:effectLst>
        </p:spPr>
      </p:pic>
      <p:pic>
        <p:nvPicPr>
          <p:cNvPr id="20" name="Рисунок 19" descr="C:\Users\Admin\Desktop\DSC_016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0335" y="4050820"/>
            <a:ext cx="3587115" cy="2642870"/>
          </a:xfrm>
          <a:prstGeom prst="rect">
            <a:avLst/>
          </a:prstGeom>
          <a:noFill/>
          <a:ln w="63500"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xmlns="" val="3432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http://www.playcast.ru/uploads/2015/03/01/1239616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39998" y="-2679700"/>
            <a:ext cx="7112002" cy="1219200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Надпись 283"/>
          <p:cNvSpPr txBox="1"/>
          <p:nvPr/>
        </p:nvSpPr>
        <p:spPr>
          <a:xfrm>
            <a:off x="2787966" y="530225"/>
            <a:ext cx="6616065" cy="213995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uk-UA" sz="3600" b="1" dirty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Участь у святах та розвагах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uk-UA" sz="3600" b="1" dirty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3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Admin\Desktop\АТЕСТАЦИЯ\фото для атестации\ФОТО\image (4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8823" y="1382440"/>
            <a:ext cx="4462780" cy="2509520"/>
          </a:xfrm>
          <a:prstGeom prst="rect">
            <a:avLst/>
          </a:prstGeom>
          <a:noFill/>
          <a:ln w="63500"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  <a:effectLst>
            <a:softEdge rad="0"/>
          </a:effectLst>
        </p:spPr>
      </p:pic>
      <p:pic>
        <p:nvPicPr>
          <p:cNvPr id="9" name="Рисунок 8" descr="C:\Users\Admin\Desktop\чвс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5304" y="1923973"/>
            <a:ext cx="3705860" cy="2509520"/>
          </a:xfrm>
          <a:prstGeom prst="rect">
            <a:avLst/>
          </a:prstGeom>
          <a:noFill/>
          <a:ln w="63500"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  <a:effectLst>
            <a:softEdge rad="0"/>
          </a:effectLst>
        </p:spPr>
      </p:pic>
      <p:pic>
        <p:nvPicPr>
          <p:cNvPr id="11" name="Рисунок 10" descr="C:\Users\Admin\Desktop\кчар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5247" y="3971651"/>
            <a:ext cx="3750945" cy="2233930"/>
          </a:xfrm>
          <a:prstGeom prst="rect">
            <a:avLst/>
          </a:prstGeom>
          <a:noFill/>
          <a:ln w="63500"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  <a:effectLst>
            <a:softEdge rad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3037" y="3687291"/>
            <a:ext cx="4112711" cy="272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914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www.playcast.ru/uploads/2015/03/01/1239616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39998" y="-2679700"/>
            <a:ext cx="7112002" cy="1219200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Надпись 2"/>
          <p:cNvSpPr txBox="1"/>
          <p:nvPr/>
        </p:nvSpPr>
        <p:spPr>
          <a:xfrm>
            <a:off x="825500" y="673735"/>
            <a:ext cx="10579099" cy="7644721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3600" b="1" dirty="0" smtClean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Загальні </a:t>
            </a:r>
            <a:r>
              <a:rPr lang="uk-UA" sz="3600" b="1" dirty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відомості про педагога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uk-UA" sz="22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ПІП:</a:t>
            </a:r>
            <a:r>
              <a:rPr lang="uk-UA" sz="22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20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Терета</a:t>
            </a:r>
            <a:r>
              <a:rPr lang="uk-UA" sz="22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Олена Миколаївна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uk-UA" sz="22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Дата і місце народження:</a:t>
            </a:r>
            <a:r>
              <a:rPr lang="uk-UA" sz="22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2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08 квітня 1969 р.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uk-UA" sz="22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Освіта:</a:t>
            </a:r>
            <a:r>
              <a:rPr lang="uk-UA" sz="22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2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вища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uk-UA" sz="22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Кам</a:t>
            </a:r>
            <a:r>
              <a:rPr lang="ru-RU" sz="22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sz="220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янець</a:t>
            </a:r>
            <a:r>
              <a:rPr lang="uk-UA" sz="22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– Подільський національний університет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uk-UA" sz="22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імені Івана Огієнка, 2008 рік, за спеціальністю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uk-UA" sz="22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«Дефектологія» та здобула кваліфікацію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uk-UA" sz="22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вчителя шкіл для дітей з порушенням мовлення, логопеда.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uk-UA" sz="22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Педагогічний стаж роботи:</a:t>
            </a:r>
            <a:r>
              <a:rPr lang="uk-UA" sz="22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2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26 років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uk-UA" sz="2200" b="1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Стаж роботи на посаді вчителя-дефектолога: </a:t>
            </a:r>
            <a:r>
              <a:rPr lang="uk-UA" sz="22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12 років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uk-UA" sz="22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Посада:</a:t>
            </a:r>
            <a:r>
              <a:rPr lang="uk-UA" sz="22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2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вчитель-дефектолог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uk-UA" sz="220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Кваліфікаційна категорія:</a:t>
            </a:r>
            <a:r>
              <a:rPr lang="uk-UA" sz="220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20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спеціаліст вищої категорії</a:t>
            </a:r>
          </a:p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uk-UA" sz="2000" dirty="0" smtClean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Педагогічне звання: </a:t>
            </a:r>
            <a:r>
              <a:rPr lang="uk-UA" sz="2000" dirty="0" smtClean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старший учитель</a:t>
            </a:r>
            <a:endParaRPr lang="ru-RU" sz="2000" dirty="0" smtClean="0">
              <a:effectLst/>
              <a:latin typeface="Decor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uk-UA" sz="260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3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20220" y="1435099"/>
            <a:ext cx="3205911" cy="4572003"/>
          </a:xfrm>
          <a:prstGeom prst="rect">
            <a:avLst/>
          </a:prstGeom>
          <a:ln w="88900"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</p:spPr>
      </p:pic>
    </p:spTree>
    <p:extLst>
      <p:ext uri="{BB962C8B-B14F-4D97-AF65-F5344CB8AC3E}">
        <p14:creationId xmlns:p14="http://schemas.microsoft.com/office/powerpoint/2010/main" xmlns="" val="325298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ic7.kidstaff.net/pictures_user/324/809649/16474458/809649_20151124115042_5408_600x6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5635" y="0"/>
            <a:ext cx="9846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2176462" y="2176464"/>
            <a:ext cx="6858000" cy="25050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84697" y="3429000"/>
            <a:ext cx="8132028" cy="234678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7200" b="0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Гра</a:t>
            </a:r>
            <a:r>
              <a:rPr lang="ru-RU" sz="7200" b="0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 </a:t>
            </a:r>
          </a:p>
          <a:p>
            <a:pPr algn="ctr"/>
            <a:r>
              <a:rPr lang="ru-RU" sz="7200" b="0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«В</a:t>
            </a:r>
            <a:r>
              <a:rPr lang="uk-UA" sz="7200" b="0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іночок</a:t>
            </a:r>
            <a:r>
              <a:rPr lang="uk-UA" sz="7200" b="0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»</a:t>
            </a:r>
            <a:endParaRPr lang="ru-RU" sz="7200" b="0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cko Personal Use Only" pitchFamily="2" charset="0"/>
              <a:cs typeface="Gecko Personal Use Only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45635" y="4767618"/>
            <a:ext cx="700063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astasiaScript" panose="02000505070000020002" pitchFamily="2" charset="0"/>
              </a:rPr>
              <a:t>Без </a:t>
            </a:r>
            <a:r>
              <a:rPr lang="ru-RU" sz="5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astasiaScript" panose="02000505070000020002" pitchFamily="2" charset="0"/>
              </a:rPr>
              <a:t>присл</a:t>
            </a:r>
            <a:r>
              <a:rPr lang="uk-UA" sz="5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astasiaScript" panose="02000505070000020002" pitchFamily="2" charset="0"/>
              </a:rPr>
              <a:t>ів</a:t>
            </a:r>
            <a:r>
              <a:rPr lang="en-US" sz="5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astasiaScript" panose="02000505070000020002" pitchFamily="2" charset="0"/>
              </a:rPr>
              <a:t>’</a:t>
            </a:r>
            <a:r>
              <a:rPr lang="ru-RU" sz="5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astasiaScript" panose="02000505070000020002" pitchFamily="2" charset="0"/>
              </a:rPr>
              <a:t>я</a:t>
            </a:r>
            <a:r>
              <a:rPr lang="uk-UA" sz="5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astasiaScript" panose="02000505070000020002" pitchFamily="2" charset="0"/>
              </a:rPr>
              <a:t> не </a:t>
            </a:r>
            <a:r>
              <a:rPr lang="uk-UA" sz="5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astasiaScript" panose="02000505070000020002" pitchFamily="2" charset="0"/>
              </a:rPr>
              <a:t>проживеш</a:t>
            </a:r>
            <a:r>
              <a:rPr lang="uk-UA" sz="5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astasiaScript" panose="02000505070000020002" pitchFamily="2" charset="0"/>
              </a:rPr>
              <a:t>, </a:t>
            </a:r>
          </a:p>
          <a:p>
            <a:pPr algn="ctr"/>
            <a:r>
              <a:rPr lang="uk-UA" sz="5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astasiaScript" panose="02000505070000020002" pitchFamily="2" charset="0"/>
              </a:rPr>
              <a:t>від </a:t>
            </a:r>
            <a:r>
              <a:rPr lang="uk-UA" sz="5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astasiaScript" panose="02000505070000020002" pitchFamily="2" charset="0"/>
              </a:rPr>
              <a:t>прислів</a:t>
            </a:r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astasiaScript" panose="02000505070000020002" pitchFamily="2" charset="0"/>
              </a:rPr>
              <a:t>’</a:t>
            </a:r>
            <a:r>
              <a:rPr lang="uk-UA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astasiaScript" panose="02000505070000020002" pitchFamily="2" charset="0"/>
              </a:rPr>
              <a:t>я </a:t>
            </a:r>
            <a:r>
              <a:rPr lang="uk-UA" sz="5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astasiaScript" panose="02000505070000020002" pitchFamily="2" charset="0"/>
              </a:rPr>
              <a:t> не втечеш.</a:t>
            </a:r>
            <a:endParaRPr lang="ru-RU" sz="5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astasiaScript" panose="0200050507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018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-101600"/>
            <a:ext cx="8280402" cy="22788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706" y="4864100"/>
            <a:ext cx="7475293" cy="20955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48803" y="1803134"/>
            <a:ext cx="669766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У </a:t>
            </a:r>
            <a:r>
              <a:rPr lang="ru-RU" sz="66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ріднім</a:t>
            </a:r>
            <a:r>
              <a:rPr lang="ru-RU" sz="6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 краю, </a:t>
            </a:r>
            <a:r>
              <a:rPr lang="ru-RU" sz="6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… </a:t>
            </a:r>
            <a:endParaRPr lang="ru-RU" sz="6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cko Personal Use Only" pitchFamily="2" charset="0"/>
              <a:cs typeface="Gecko Personal Use Only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954493" y="3429000"/>
            <a:ext cx="388760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я</a:t>
            </a:r>
            <a:r>
              <a:rPr lang="ru-RU" sz="6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к у раю. </a:t>
            </a:r>
            <a:endParaRPr lang="ru-RU" sz="6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cko Personal Use Only" pitchFamily="2" charset="0"/>
              <a:cs typeface="Gecko Personal Use Onl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7234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-101600"/>
            <a:ext cx="8280402" cy="22788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706" y="4864100"/>
            <a:ext cx="7475293" cy="2095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80586" y="1803134"/>
            <a:ext cx="863409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Слів</a:t>
            </a:r>
            <a:r>
              <a:rPr lang="ru-RU" sz="6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 </a:t>
            </a:r>
            <a:r>
              <a:rPr lang="ru-RU" sz="6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не </a:t>
            </a:r>
            <a:r>
              <a:rPr lang="ru-RU" sz="6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розкидаєш</a:t>
            </a:r>
            <a:r>
              <a:rPr lang="ru-RU" sz="6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, … </a:t>
            </a:r>
            <a:endParaRPr lang="ru-RU" sz="6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cko Personal Use Only" pitchFamily="2" charset="0"/>
              <a:cs typeface="Gecko Personal Use Only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80394" y="3151306"/>
            <a:ext cx="733405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добру славу </a:t>
            </a:r>
            <a:r>
              <a:rPr lang="ru-RU" sz="66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маєш</a:t>
            </a:r>
            <a:r>
              <a:rPr lang="ru-RU" sz="6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.</a:t>
            </a:r>
            <a:endParaRPr lang="ru-RU" sz="6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cko Personal Use Only" pitchFamily="2" charset="0"/>
              <a:cs typeface="Gecko Personal Use Onl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4985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-101600"/>
            <a:ext cx="8280402" cy="22788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706" y="4864100"/>
            <a:ext cx="7475293" cy="2095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71430" y="1878052"/>
            <a:ext cx="828143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Від</a:t>
            </a:r>
            <a:r>
              <a:rPr lang="ru-RU" sz="6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 теплого слова і… </a:t>
            </a:r>
            <a:endParaRPr lang="ru-RU" sz="6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cko Personal Use Only" pitchFamily="2" charset="0"/>
              <a:cs typeface="Gecko Personal Use Only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29525" y="3409605"/>
            <a:ext cx="759053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лід</a:t>
            </a:r>
            <a:r>
              <a:rPr lang="ru-RU" sz="6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 </a:t>
            </a:r>
            <a:r>
              <a:rPr lang="ru-RU" sz="66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розмерзається</a:t>
            </a:r>
            <a:r>
              <a:rPr lang="ru-RU" sz="6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.</a:t>
            </a:r>
            <a:endParaRPr lang="ru-RU" sz="6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cko Personal Use Only" pitchFamily="2" charset="0"/>
              <a:cs typeface="Gecko Personal Use Onl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0521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-101600"/>
            <a:ext cx="8280402" cy="22788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707" y="4931116"/>
            <a:ext cx="7475293" cy="2095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78542" y="2177203"/>
            <a:ext cx="11634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Не </a:t>
            </a:r>
            <a:r>
              <a:rPr lang="ru-RU" sz="5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завжди</a:t>
            </a:r>
            <a:r>
              <a:rPr lang="ru-RU" sz="5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 кажи те, </a:t>
            </a:r>
            <a:r>
              <a:rPr lang="ru-RU" sz="5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що</a:t>
            </a:r>
            <a:r>
              <a:rPr lang="ru-RU" sz="5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 </a:t>
            </a:r>
            <a:r>
              <a:rPr lang="ru-RU" sz="5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знаєш</a:t>
            </a:r>
            <a:r>
              <a:rPr lang="ru-RU" sz="5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, але … </a:t>
            </a:r>
            <a:endParaRPr lang="ru-RU" sz="54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cko Personal Use Only" pitchFamily="2" charset="0"/>
              <a:cs typeface="Gecko Personal Use Only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47771" y="3839170"/>
            <a:ext cx="77540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завжди</a:t>
            </a:r>
            <a:r>
              <a:rPr lang="ru-RU" sz="5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 </a:t>
            </a:r>
            <a:r>
              <a:rPr lang="ru-RU" sz="5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знай, </a:t>
            </a:r>
            <a:r>
              <a:rPr lang="ru-RU" sz="5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що</a:t>
            </a:r>
            <a:r>
              <a:rPr lang="ru-RU" sz="5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 </a:t>
            </a:r>
            <a:r>
              <a:rPr lang="ru-RU" sz="54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кажеш</a:t>
            </a:r>
            <a:r>
              <a:rPr lang="ru-RU" sz="5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.</a:t>
            </a:r>
            <a:endParaRPr lang="ru-RU" sz="54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cko Personal Use Only" pitchFamily="2" charset="0"/>
              <a:cs typeface="Gecko Personal Use Onl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779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-101600"/>
            <a:ext cx="8280402" cy="22788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707" y="4931116"/>
            <a:ext cx="7475293" cy="2095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45340" y="2177203"/>
            <a:ext cx="950132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Язик</a:t>
            </a:r>
            <a:r>
              <a:rPr lang="ru-RU" sz="6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 до </a:t>
            </a:r>
            <a:r>
              <a:rPr lang="ru-RU" sz="6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Києва</a:t>
            </a:r>
            <a:r>
              <a:rPr lang="ru-RU" sz="6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 </a:t>
            </a:r>
            <a:r>
              <a:rPr lang="ru-RU" sz="6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доведе</a:t>
            </a:r>
            <a:r>
              <a:rPr lang="ru-RU" sz="6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,… </a:t>
            </a:r>
            <a:endParaRPr lang="ru-RU" sz="6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cko Personal Use Only" pitchFamily="2" charset="0"/>
              <a:cs typeface="Gecko Personal Use Only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47396" y="3839170"/>
            <a:ext cx="815479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а </a:t>
            </a:r>
            <a:r>
              <a:rPr lang="ru-RU" sz="6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в </a:t>
            </a:r>
            <a:r>
              <a:rPr lang="ru-RU" sz="6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Києві</a:t>
            </a:r>
            <a:r>
              <a:rPr lang="ru-RU" sz="6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 заблудить</a:t>
            </a:r>
            <a:r>
              <a:rPr lang="ru-RU" sz="6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. </a:t>
            </a:r>
            <a:endParaRPr lang="ru-RU" sz="6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cko Personal Use Only" pitchFamily="2" charset="0"/>
              <a:cs typeface="Gecko Personal Use Onl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2265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-101600"/>
            <a:ext cx="8280402" cy="22788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707" y="4931116"/>
            <a:ext cx="7475293" cy="2095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98340" y="2177203"/>
            <a:ext cx="1099531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Краще</a:t>
            </a:r>
            <a:r>
              <a:rPr lang="ru-RU" sz="6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 не </a:t>
            </a:r>
            <a:r>
              <a:rPr lang="ru-RU" sz="6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договорити</a:t>
            </a:r>
            <a:r>
              <a:rPr lang="ru-RU" sz="6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, </a:t>
            </a:r>
            <a:r>
              <a:rPr lang="ru-RU" sz="6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ніж</a:t>
            </a:r>
            <a:r>
              <a:rPr lang="ru-RU" sz="6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 …</a:t>
            </a:r>
            <a:endParaRPr lang="ru-RU" sz="6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cko Personal Use Only" pitchFamily="2" charset="0"/>
              <a:cs typeface="Gecko Personal Use Only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36023" y="3839170"/>
            <a:ext cx="577754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п</a:t>
            </a:r>
            <a:r>
              <a:rPr lang="ru-RU" sz="66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ереговорити</a:t>
            </a:r>
            <a:r>
              <a:rPr lang="ru-RU" sz="6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.</a:t>
            </a:r>
            <a:endParaRPr lang="ru-RU" sz="6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cko Personal Use Only" pitchFamily="2" charset="0"/>
              <a:cs typeface="Gecko Personal Use Onl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8215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-101600"/>
            <a:ext cx="8280402" cy="22788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707" y="4931116"/>
            <a:ext cx="7475293" cy="2095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44301" y="2044005"/>
            <a:ext cx="93907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Слова </a:t>
            </a:r>
            <a:r>
              <a:rPr lang="ru-RU" sz="6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щирого</a:t>
            </a:r>
            <a:r>
              <a:rPr lang="ru-RU" sz="6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 </a:t>
            </a:r>
            <a:r>
              <a:rPr lang="ru-RU" sz="6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вітання</a:t>
            </a:r>
            <a:r>
              <a:rPr lang="ru-RU" sz="6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 …</a:t>
            </a:r>
            <a:endParaRPr lang="ru-RU" sz="6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cko Personal Use Only" pitchFamily="2" charset="0"/>
              <a:cs typeface="Gecko Personal Use Only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84387" y="3487560"/>
            <a:ext cx="966161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дорожчі</a:t>
            </a:r>
            <a:r>
              <a:rPr lang="ru-RU" sz="6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 </a:t>
            </a:r>
            <a:r>
              <a:rPr lang="ru-RU" sz="6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від</a:t>
            </a:r>
            <a:r>
              <a:rPr lang="ru-RU" sz="6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 </a:t>
            </a:r>
            <a:r>
              <a:rPr lang="ru-RU" sz="6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частування</a:t>
            </a:r>
            <a:r>
              <a:rPr lang="ru-RU" sz="6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.</a:t>
            </a:r>
            <a:endParaRPr lang="ru-RU" sz="6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cko Personal Use Only" pitchFamily="2" charset="0"/>
              <a:cs typeface="Gecko Personal Use Onl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8542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-101600"/>
            <a:ext cx="8280402" cy="22788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707" y="4931116"/>
            <a:ext cx="7475293" cy="2095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70836" y="2044005"/>
            <a:ext cx="753764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Хто</a:t>
            </a:r>
            <a:r>
              <a:rPr lang="ru-RU" sz="6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 </a:t>
            </a:r>
            <a:r>
              <a:rPr lang="ru-RU" sz="6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мовчить</a:t>
            </a:r>
            <a:r>
              <a:rPr lang="ru-RU" sz="6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, той… </a:t>
            </a:r>
            <a:endParaRPr lang="ru-RU" sz="6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cko Personal Use Only" pitchFamily="2" charset="0"/>
              <a:cs typeface="Gecko Personal Use Only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98106" y="3429000"/>
            <a:ext cx="550823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двох</a:t>
            </a:r>
            <a:r>
              <a:rPr lang="ru-RU" sz="6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 </a:t>
            </a:r>
            <a:r>
              <a:rPr lang="ru-RU" sz="66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навчить</a:t>
            </a:r>
            <a:r>
              <a:rPr lang="ru-RU" sz="6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.</a:t>
            </a:r>
            <a:endParaRPr lang="ru-RU" sz="6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cko Personal Use Only" pitchFamily="2" charset="0"/>
              <a:cs typeface="Gecko Personal Use Onl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7349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-101600"/>
            <a:ext cx="8280402" cy="22788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707" y="4931116"/>
            <a:ext cx="7475293" cy="2095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96297" y="2044005"/>
            <a:ext cx="768672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Умієш</a:t>
            </a:r>
            <a:r>
              <a:rPr lang="ru-RU" sz="6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 </a:t>
            </a:r>
            <a:r>
              <a:rPr lang="ru-RU" sz="6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говорити</a:t>
            </a:r>
            <a:r>
              <a:rPr lang="ru-RU" sz="6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 - … </a:t>
            </a:r>
            <a:endParaRPr lang="ru-RU" sz="6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cko Personal Use Only" pitchFamily="2" charset="0"/>
              <a:cs typeface="Gecko Personal Use Only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48601" y="3429000"/>
            <a:ext cx="540724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вмій</a:t>
            </a:r>
            <a:r>
              <a:rPr lang="ru-RU" sz="6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 </a:t>
            </a:r>
            <a:r>
              <a:rPr lang="ru-RU" sz="66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слухати</a:t>
            </a:r>
            <a:r>
              <a:rPr lang="ru-RU" sz="6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.</a:t>
            </a:r>
            <a:endParaRPr lang="ru-RU" sz="6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cko Personal Use Only" pitchFamily="2" charset="0"/>
              <a:cs typeface="Gecko Personal Use Onl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0528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www.playcast.ru/uploads/2015/03/01/1239616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39998" y="-2679700"/>
            <a:ext cx="7112002" cy="121920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адпись 50"/>
          <p:cNvSpPr txBox="1"/>
          <p:nvPr/>
        </p:nvSpPr>
        <p:spPr>
          <a:xfrm>
            <a:off x="517586" y="374950"/>
            <a:ext cx="10852030" cy="213995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uk-UA" sz="3600" b="1" dirty="0" smtClean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Документи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3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4003" y="3102001"/>
            <a:ext cx="3710889" cy="2623090"/>
          </a:xfrm>
          <a:prstGeom prst="rect">
            <a:avLst/>
          </a:prstGeom>
        </p:spPr>
      </p:pic>
      <p:pic>
        <p:nvPicPr>
          <p:cNvPr id="5" name="Рисунок 4" descr="C:\Users\Admin\Desktop\квапа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8959" y="1078573"/>
            <a:ext cx="2807970" cy="4046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GENA\Pictures\MP Navigator EX\2015_01_12\IMG_0001.jpg"/>
          <p:cNvPicPr/>
          <p:nvPr/>
        </p:nvPicPr>
        <p:blipFill>
          <a:blip r:embed="rId6" cstate="print">
            <a:lum bright="-10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1004" y="2941856"/>
            <a:ext cx="3256921" cy="2306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GENA\Pictures\MP Navigator EX\2015_01_12\IMG.jpg"/>
          <p:cNvPicPr/>
          <p:nvPr/>
        </p:nvPicPr>
        <p:blipFill>
          <a:blip r:embed="rId7" cstate="print">
            <a:lum bright="-10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1432" y="4127967"/>
            <a:ext cx="3464015" cy="2240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1481537" y="343879"/>
            <a:ext cx="2172628" cy="2789193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620660" y="191087"/>
            <a:ext cx="2287882" cy="321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598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-101600"/>
            <a:ext cx="8280402" cy="22788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707" y="4931116"/>
            <a:ext cx="7475293" cy="2095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66880" y="2044005"/>
            <a:ext cx="83455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Слово не </a:t>
            </a:r>
            <a:r>
              <a:rPr lang="ru-RU" sz="6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стріла</a:t>
            </a:r>
            <a:r>
              <a:rPr lang="ru-RU" sz="6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, а  … </a:t>
            </a:r>
            <a:endParaRPr lang="ru-RU" sz="6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cko Personal Use Only" pitchFamily="2" charset="0"/>
              <a:cs typeface="Gecko Personal Use Only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52847" y="3429000"/>
            <a:ext cx="599875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глибше</a:t>
            </a:r>
            <a:r>
              <a:rPr lang="ru-RU" sz="6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 ранить.</a:t>
            </a:r>
            <a:endParaRPr lang="ru-RU" sz="6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cko Personal Use Only" pitchFamily="2" charset="0"/>
              <a:cs typeface="Gecko Personal Use Onl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818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-101600"/>
            <a:ext cx="8280402" cy="22788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707" y="4931116"/>
            <a:ext cx="7475293" cy="2095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655182" y="2044005"/>
            <a:ext cx="716895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Менше</a:t>
            </a:r>
            <a:r>
              <a:rPr lang="ru-RU" sz="6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 говори - … </a:t>
            </a:r>
            <a:endParaRPr lang="ru-RU" sz="6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cko Personal Use Only" pitchFamily="2" charset="0"/>
              <a:cs typeface="Gecko Personal Use Only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52847" y="3429000"/>
            <a:ext cx="599875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більше</a:t>
            </a:r>
            <a:r>
              <a:rPr lang="ru-RU" sz="6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 </a:t>
            </a:r>
            <a:r>
              <a:rPr lang="ru-RU" sz="6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почуєш</a:t>
            </a:r>
            <a:r>
              <a:rPr lang="ru-RU" sz="6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.</a:t>
            </a:r>
            <a:endParaRPr lang="ru-RU" sz="6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cko Personal Use Only" pitchFamily="2" charset="0"/>
              <a:cs typeface="Gecko Personal Use Onl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3741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-101600"/>
            <a:ext cx="8280402" cy="22788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707" y="4931116"/>
            <a:ext cx="7475293" cy="2095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21859" y="2044005"/>
            <a:ext cx="943559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Слово – не </a:t>
            </a:r>
            <a:r>
              <a:rPr lang="ru-RU" sz="6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горобець</a:t>
            </a:r>
            <a:r>
              <a:rPr lang="ru-RU" sz="6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, … </a:t>
            </a:r>
            <a:endParaRPr lang="ru-RU" sz="6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cko Personal Use Only" pitchFamily="2" charset="0"/>
              <a:cs typeface="Gecko Personal Use Only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14164" y="3476204"/>
            <a:ext cx="950452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вилетить</a:t>
            </a:r>
            <a:r>
              <a:rPr lang="ru-RU" sz="6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 – не </a:t>
            </a:r>
            <a:r>
              <a:rPr lang="ru-RU" sz="66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впіймаєш</a:t>
            </a:r>
            <a:r>
              <a:rPr lang="ru-RU" sz="6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cko Personal Use Only" pitchFamily="2" charset="0"/>
                <a:cs typeface="Gecko Personal Use Only" pitchFamily="2" charset="0"/>
              </a:rPr>
              <a:t>.</a:t>
            </a:r>
            <a:endParaRPr lang="ru-RU" sz="6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cko Personal Use Only" pitchFamily="2" charset="0"/>
              <a:cs typeface="Gecko Personal Use Onl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4929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http://www.playcast.ru/uploads/2015/03/01/1239616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39998" y="-2679700"/>
            <a:ext cx="7112002" cy="1219200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Надпись 291"/>
          <p:cNvSpPr txBox="1"/>
          <p:nvPr/>
        </p:nvSpPr>
        <p:spPr>
          <a:xfrm>
            <a:off x="266700" y="2592071"/>
            <a:ext cx="11087100" cy="1027429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uk-UA" sz="8000" b="1" dirty="0" smtClean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Дякую за увагу!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uk-UA" sz="32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32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32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44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40050" y="342900"/>
            <a:ext cx="6648450" cy="25920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4825" y="3905250"/>
            <a:ext cx="575310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177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www.playcast.ru/uploads/2015/03/01/1239616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39998" y="-2679700"/>
            <a:ext cx="7112002" cy="121920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адпись 49"/>
          <p:cNvSpPr txBox="1"/>
          <p:nvPr/>
        </p:nvSpPr>
        <p:spPr>
          <a:xfrm>
            <a:off x="2886374" y="576688"/>
            <a:ext cx="6108700" cy="208153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uk-UA" sz="4800" b="1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Грамоти</a:t>
            </a:r>
            <a:endParaRPr lang="ru-RU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uk-UA" sz="3600" b="1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uk-UA" sz="260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260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260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360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2614" y="576688"/>
            <a:ext cx="2461895" cy="3551555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8274" y="1235765"/>
            <a:ext cx="2499995" cy="3579495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1565" y="1865632"/>
            <a:ext cx="2532380" cy="3608705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72387" y="2320610"/>
            <a:ext cx="2775585" cy="3902710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41001" y="2989106"/>
            <a:ext cx="2528570" cy="3608705"/>
          </a:xfrm>
          <a:prstGeom prst="rect">
            <a:avLst/>
          </a:prstGeom>
        </p:spPr>
      </p:pic>
      <p:pic>
        <p:nvPicPr>
          <p:cNvPr id="10" name="Рисунок 9" descr="C:\Users\Admin\Desktop\0_c2830_e705724b_L.png"/>
          <p:cNvPicPr/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698333" y="138855"/>
            <a:ext cx="2937510" cy="2957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Admin\Desktop\0_c2830_e705724b_L.png"/>
          <p:cNvPicPr/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540029" y="3978225"/>
            <a:ext cx="2937510" cy="29571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64728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www.playcast.ru/uploads/2015/03/01/1239616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39998" y="-2679700"/>
            <a:ext cx="7112002" cy="1219200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Надпись 6"/>
          <p:cNvSpPr txBox="1"/>
          <p:nvPr/>
        </p:nvSpPr>
        <p:spPr>
          <a:xfrm>
            <a:off x="-3" y="656420"/>
            <a:ext cx="12422038" cy="5830314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uk-UA" sz="4400" dirty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Професійне кредо </a:t>
            </a:r>
            <a:r>
              <a:rPr lang="uk-UA" sz="4400" dirty="0" smtClean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вчителя-дефектолога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607310" indent="-90170" algn="ctr">
              <a:lnSpc>
                <a:spcPct val="107000"/>
              </a:lnSpc>
              <a:spcAft>
                <a:spcPts val="0"/>
              </a:spcAft>
            </a:pPr>
            <a:r>
              <a:rPr lang="uk-UA" sz="320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Я </a:t>
            </a:r>
            <a:r>
              <a:rPr lang="uk-UA" sz="32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– вчитель,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607310" indent="-90170" algn="ctr">
              <a:lnSpc>
                <a:spcPct val="107000"/>
              </a:lnSpc>
              <a:spcAft>
                <a:spcPts val="0"/>
              </a:spcAft>
            </a:pPr>
            <a:r>
              <a:rPr lang="uk-UA" sz="320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</a:t>
            </a:r>
            <a:r>
              <a:rPr lang="uk-UA" sz="32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Я – вихователь,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607310" indent="-90170" algn="ctr">
              <a:lnSpc>
                <a:spcPct val="107000"/>
              </a:lnSpc>
              <a:spcAft>
                <a:spcPts val="0"/>
              </a:spcAft>
            </a:pPr>
            <a:r>
              <a:rPr lang="uk-UA" sz="320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lang="uk-UA" sz="32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Я – фахівець.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607310" indent="-90170" algn="ctr">
              <a:lnSpc>
                <a:spcPct val="107000"/>
              </a:lnSpc>
              <a:spcAft>
                <a:spcPts val="0"/>
              </a:spcAft>
            </a:pPr>
            <a:r>
              <a:rPr lang="uk-UA" sz="320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Якщо </a:t>
            </a:r>
            <a:r>
              <a:rPr lang="uk-UA" sz="32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не я,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607310" indent="-90170" algn="ctr">
              <a:lnSpc>
                <a:spcPct val="107000"/>
              </a:lnSpc>
              <a:spcAft>
                <a:spcPts val="0"/>
              </a:spcAft>
            </a:pPr>
            <a:r>
              <a:rPr lang="uk-UA" sz="320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То </a:t>
            </a:r>
            <a:r>
              <a:rPr lang="uk-UA" sz="32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хто допоможе дитині?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uk-UA" sz="22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uk-UA" sz="22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3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2755" y="2216761"/>
            <a:ext cx="8628390" cy="451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005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ttp://www.playcast.ru/uploads/2015/03/01/1239616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39998" y="-2679700"/>
            <a:ext cx="7112002" cy="12192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http://clipartstation.com/wp-content/uploads/2017/11/teacher-blackboard-clipar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5719" y="293239"/>
            <a:ext cx="9937631" cy="656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адпись 163"/>
          <p:cNvSpPr txBox="1"/>
          <p:nvPr/>
        </p:nvSpPr>
        <p:spPr>
          <a:xfrm>
            <a:off x="2566106" y="502895"/>
            <a:ext cx="7082790" cy="562229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uk-UA" sz="4800" b="1" dirty="0">
                <a:ln>
                  <a:noFill/>
                </a:ln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Правила педагогічної майстерності</a:t>
            </a:r>
            <a:endParaRPr lang="ru-RU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7000"/>
              </a:lnSpc>
              <a:spcAft>
                <a:spcPts val="0"/>
              </a:spcAft>
              <a:buClr>
                <a:srgbClr val="385623"/>
              </a:buClr>
              <a:buFont typeface="Symbol" panose="05050102010706020507" pitchFamily="18" charset="2"/>
              <a:buChar char=""/>
            </a:pPr>
            <a:r>
              <a:rPr lang="uk-UA" sz="2800" dirty="0">
                <a:ln>
                  <a:noFill/>
                </a:ln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Ніколи не зупинятись на досягнутому</a:t>
            </a:r>
            <a:endParaRPr lang="ru-RU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7000"/>
              </a:lnSpc>
              <a:spcAft>
                <a:spcPts val="0"/>
              </a:spcAft>
              <a:buClr>
                <a:srgbClr val="385623"/>
              </a:buClr>
              <a:buFont typeface="Symbol" panose="05050102010706020507" pitchFamily="18" charset="2"/>
              <a:buChar char=""/>
            </a:pPr>
            <a:r>
              <a:rPr lang="uk-UA" sz="2800" dirty="0">
                <a:ln>
                  <a:noFill/>
                </a:ln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Вчити і вчитись самій</a:t>
            </a:r>
            <a:endParaRPr lang="ru-RU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7000"/>
              </a:lnSpc>
              <a:spcAft>
                <a:spcPts val="0"/>
              </a:spcAft>
              <a:buClr>
                <a:srgbClr val="385623"/>
              </a:buClr>
              <a:buFont typeface="Symbol" panose="05050102010706020507" pitchFamily="18" charset="2"/>
              <a:buChar char=""/>
            </a:pPr>
            <a:r>
              <a:rPr lang="uk-UA" sz="2800" dirty="0">
                <a:ln>
                  <a:noFill/>
                </a:ln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Займатися самоосвітою</a:t>
            </a:r>
            <a:endParaRPr lang="ru-RU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7000"/>
              </a:lnSpc>
              <a:spcAft>
                <a:spcPts val="0"/>
              </a:spcAft>
              <a:buClr>
                <a:srgbClr val="385623"/>
              </a:buClr>
              <a:buFont typeface="Symbol" panose="05050102010706020507" pitchFamily="18" charset="2"/>
              <a:buChar char=""/>
            </a:pPr>
            <a:r>
              <a:rPr lang="uk-UA" sz="2800" dirty="0">
                <a:ln>
                  <a:noFill/>
                </a:ln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Ділитися педагогічним досвідом</a:t>
            </a:r>
            <a:endParaRPr lang="ru-RU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7000"/>
              </a:lnSpc>
              <a:spcAft>
                <a:spcPts val="0"/>
              </a:spcAft>
              <a:buClr>
                <a:srgbClr val="385623"/>
              </a:buClr>
              <a:buFont typeface="Symbol" panose="05050102010706020507" pitchFamily="18" charset="2"/>
              <a:buChar char=""/>
            </a:pPr>
            <a:r>
              <a:rPr lang="uk-UA" sz="2800" dirty="0">
                <a:ln>
                  <a:noFill/>
                </a:ln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Відповідати сучасності</a:t>
            </a:r>
            <a:endParaRPr lang="ru-RU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7000"/>
              </a:lnSpc>
              <a:spcAft>
                <a:spcPts val="0"/>
              </a:spcAft>
              <a:buClr>
                <a:srgbClr val="385623"/>
              </a:buClr>
              <a:buFont typeface="Symbol" panose="05050102010706020507" pitchFamily="18" charset="2"/>
              <a:buChar char=""/>
            </a:pPr>
            <a:r>
              <a:rPr lang="uk-UA" sz="2800" dirty="0">
                <a:ln>
                  <a:noFill/>
                </a:ln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Намагатися бути </a:t>
            </a:r>
            <a:endParaRPr lang="ru-RU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78180" algn="ctr">
              <a:lnSpc>
                <a:spcPct val="107000"/>
              </a:lnSpc>
              <a:spcAft>
                <a:spcPts val="0"/>
              </a:spcAft>
            </a:pPr>
            <a:r>
              <a:rPr lang="uk-UA" sz="2800" dirty="0">
                <a:ln>
                  <a:noFill/>
                </a:ln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прикладом для інших</a:t>
            </a:r>
            <a:endParaRPr lang="ru-RU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6780">
              <a:lnSpc>
                <a:spcPct val="107000"/>
              </a:lnSpc>
              <a:spcAft>
                <a:spcPts val="0"/>
              </a:spcAft>
            </a:pPr>
            <a:r>
              <a:rPr lang="uk-UA" sz="2800" dirty="0">
                <a:ln>
                  <a:noFill/>
                </a:ln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3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870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http://www.playcast.ru/uploads/2015/03/01/1239616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39998" y="-2679700"/>
            <a:ext cx="7112002" cy="121920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адпись 127"/>
          <p:cNvSpPr txBox="1"/>
          <p:nvPr/>
        </p:nvSpPr>
        <p:spPr>
          <a:xfrm>
            <a:off x="2191067" y="415925"/>
            <a:ext cx="6616065" cy="213995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uk-UA" sz="3600" b="1" dirty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Моя творча майстерня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uk-UA" sz="3600" b="1" dirty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3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Admin\Desktop\IMG_850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4554" y="1384458"/>
            <a:ext cx="4893945" cy="3454084"/>
          </a:xfrm>
          <a:prstGeom prst="rect">
            <a:avLst/>
          </a:prstGeom>
          <a:noFill/>
          <a:ln w="63500"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  <a:effectLst>
            <a:softEdge rad="0"/>
          </a:effectLst>
        </p:spPr>
      </p:pic>
      <p:pic>
        <p:nvPicPr>
          <p:cNvPr id="5" name="Рисунок 4" descr="C:\Users\Admin\Desktop\IMG_850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3617" y="2209800"/>
            <a:ext cx="4850130" cy="4013200"/>
          </a:xfrm>
          <a:prstGeom prst="rect">
            <a:avLst/>
          </a:prstGeom>
          <a:noFill/>
          <a:ln w="63500"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xmlns="" val="102395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:\Users\Admin\Desktop\0_c282c_2f19752b_L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98" y="2889250"/>
            <a:ext cx="7778115" cy="396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www.playcast.ru/uploads/2015/03/01/1239616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39998" y="-2679700"/>
            <a:ext cx="7112002" cy="1219200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Надпись 6"/>
          <p:cNvSpPr txBox="1"/>
          <p:nvPr/>
        </p:nvSpPr>
        <p:spPr>
          <a:xfrm>
            <a:off x="-1635250" y="-508909"/>
            <a:ext cx="11969695" cy="7850419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uk-UA" sz="22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uk-UA" sz="3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5400" dirty="0" smtClean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Проблема </a:t>
            </a:r>
            <a:r>
              <a:rPr lang="uk-UA" sz="5400" dirty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над якою </a:t>
            </a:r>
            <a:r>
              <a:rPr lang="uk-UA" sz="5400" dirty="0" smtClean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працюю: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uk-UA" sz="400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400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Співпраця вчителя-дефектолога</a:t>
            </a: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uk-UA" sz="400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40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та батьків </a:t>
            </a:r>
            <a:r>
              <a:rPr lang="uk-UA" sz="400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uk-UA" sz="40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процесі </a:t>
            </a:r>
            <a:r>
              <a:rPr lang="uk-UA" sz="400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формування </a:t>
            </a: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uk-UA" sz="4000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uk-UA" sz="400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40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sz="400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язного</a:t>
            </a:r>
            <a:r>
              <a:rPr lang="uk-UA" sz="40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мовлення дітей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uk-UA" sz="40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 особливими потребами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uk-UA" sz="40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3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http://perfectstart.com.au/wp-content/uploads/2016/06/relationships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1333" y="1508449"/>
            <a:ext cx="4123278" cy="496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2458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http://www.playcast.ru/uploads/2015/03/01/1239616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39998" y="-2679700"/>
            <a:ext cx="7112002" cy="121920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адпись 291"/>
          <p:cNvSpPr txBox="1"/>
          <p:nvPr/>
        </p:nvSpPr>
        <p:spPr>
          <a:xfrm>
            <a:off x="2619056" y="394971"/>
            <a:ext cx="6953885" cy="302133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uk-UA" sz="3600" b="1" dirty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Робота з батьками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0"/>
              </a:spcAft>
            </a:pPr>
            <a:r>
              <a:rPr lang="uk-UA" sz="3600" b="1" dirty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eco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(поради, майстер-класи, консультації, буклети, папки-ширми, практичні журнали)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uk-UA" sz="3600" b="1" dirty="0">
                <a:ln>
                  <a:noFill/>
                </a:ln>
                <a:solidFill>
                  <a:srgbClr val="385623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ligraph" panose="040B0500000000000000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2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3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Admin\Desktop\20180103_11024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991" y="2232979"/>
            <a:ext cx="4088130" cy="1974215"/>
          </a:xfrm>
          <a:prstGeom prst="rect">
            <a:avLst/>
          </a:prstGeom>
          <a:noFill/>
          <a:ln w="63500"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  <a:effectLst>
            <a:softEdge rad="0"/>
          </a:effectLst>
        </p:spPr>
      </p:pic>
      <p:pic>
        <p:nvPicPr>
          <p:cNvPr id="5" name="Рисунок 4" descr="C:\Users\Admin\Desktop\20180103_10550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6006" y="4028442"/>
            <a:ext cx="3086100" cy="1760538"/>
          </a:xfrm>
          <a:prstGeom prst="rect">
            <a:avLst/>
          </a:prstGeom>
          <a:noFill/>
          <a:ln w="63500"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  <a:effectLst>
            <a:softEdge rad="0"/>
          </a:effectLst>
        </p:spPr>
      </p:pic>
      <p:pic>
        <p:nvPicPr>
          <p:cNvPr id="6" name="Рисунок 5" descr="C:\Users\Admin\Desktop\20171226_11064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5044" y="2299654"/>
            <a:ext cx="3715386" cy="1672593"/>
          </a:xfrm>
          <a:prstGeom prst="rect">
            <a:avLst/>
          </a:prstGeom>
          <a:noFill/>
          <a:ln w="63500"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  <a:effectLst>
            <a:softEdge rad="0"/>
          </a:effectLst>
        </p:spPr>
      </p:pic>
      <p:pic>
        <p:nvPicPr>
          <p:cNvPr id="7" name="Рисунок 6" descr="C:\Users\Admin\Desktop\енр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3121" y="4091944"/>
            <a:ext cx="4019232" cy="1697036"/>
          </a:xfrm>
          <a:prstGeom prst="rect">
            <a:avLst/>
          </a:prstGeom>
          <a:noFill/>
          <a:ln w="63500"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</p:pic>
      <p:pic>
        <p:nvPicPr>
          <p:cNvPr id="8" name="Рисунок 7" descr="C:\Users\Admin\Desktop\20171226_110650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97420" y="2669226"/>
            <a:ext cx="3103880" cy="2845435"/>
          </a:xfrm>
          <a:prstGeom prst="rect">
            <a:avLst/>
          </a:prstGeom>
          <a:noFill/>
          <a:ln w="63500"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xmlns="" val="389419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366</Words>
  <Application>Microsoft Office PowerPoint</Application>
  <PresentationFormat>Произвольный</PresentationFormat>
  <Paragraphs>174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GENA</cp:lastModifiedBy>
  <cp:revision>41</cp:revision>
  <dcterms:created xsi:type="dcterms:W3CDTF">2018-04-18T11:15:22Z</dcterms:created>
  <dcterms:modified xsi:type="dcterms:W3CDTF">2018-04-27T08:51:56Z</dcterms:modified>
</cp:coreProperties>
</file>