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8" r:id="rId4"/>
    <p:sldId id="256" r:id="rId5"/>
    <p:sldId id="259" r:id="rId6"/>
    <p:sldId id="260" r:id="rId7"/>
    <p:sldId id="262" r:id="rId8"/>
    <p:sldId id="263" r:id="rId9"/>
    <p:sldId id="264" r:id="rId10"/>
    <p:sldId id="266" r:id="rId11"/>
    <p:sldId id="267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66624-B179-41A4-BC44-503D1774A602}" type="datetimeFigureOut">
              <a:rPr lang="ru-RU" smtClean="0"/>
              <a:pPr/>
              <a:t>09.12.2017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B7D7A-F88F-43B7-BFFE-7E463AA7D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66624-B179-41A4-BC44-503D1774A602}" type="datetimeFigureOut">
              <a:rPr lang="ru-RU" smtClean="0"/>
              <a:pPr/>
              <a:t>09.12.2017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B7D7A-F88F-43B7-BFFE-7E463AA7D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66624-B179-41A4-BC44-503D1774A602}" type="datetimeFigureOut">
              <a:rPr lang="ru-RU" smtClean="0"/>
              <a:pPr/>
              <a:t>09.12.2017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B7D7A-F88F-43B7-BFFE-7E463AA7D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66624-B179-41A4-BC44-503D1774A602}" type="datetimeFigureOut">
              <a:rPr lang="ru-RU" smtClean="0"/>
              <a:pPr/>
              <a:t>09.12.2017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B7D7A-F88F-43B7-BFFE-7E463AA7D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66624-B179-41A4-BC44-503D1774A602}" type="datetimeFigureOut">
              <a:rPr lang="ru-RU" smtClean="0"/>
              <a:pPr/>
              <a:t>09.12.2017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B7D7A-F88F-43B7-BFFE-7E463AA7D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66624-B179-41A4-BC44-503D1774A602}" type="datetimeFigureOut">
              <a:rPr lang="ru-RU" smtClean="0"/>
              <a:pPr/>
              <a:t>09.12.2017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B7D7A-F88F-43B7-BFFE-7E463AA7D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66624-B179-41A4-BC44-503D1774A602}" type="datetimeFigureOut">
              <a:rPr lang="ru-RU" smtClean="0"/>
              <a:pPr/>
              <a:t>09.12.2017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B7D7A-F88F-43B7-BFFE-7E463AA7D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66624-B179-41A4-BC44-503D1774A602}" type="datetimeFigureOut">
              <a:rPr lang="ru-RU" smtClean="0"/>
              <a:pPr/>
              <a:t>09.12.2017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B7D7A-F88F-43B7-BFFE-7E463AA7D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66624-B179-41A4-BC44-503D1774A602}" type="datetimeFigureOut">
              <a:rPr lang="ru-RU" smtClean="0"/>
              <a:pPr/>
              <a:t>09.12.2017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B7D7A-F88F-43B7-BFFE-7E463AA7D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66624-B179-41A4-BC44-503D1774A602}" type="datetimeFigureOut">
              <a:rPr lang="ru-RU" smtClean="0"/>
              <a:pPr/>
              <a:t>09.12.2017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B7D7A-F88F-43B7-BFFE-7E463AA7D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66624-B179-41A4-BC44-503D1774A602}" type="datetimeFigureOut">
              <a:rPr lang="ru-RU" smtClean="0"/>
              <a:pPr/>
              <a:t>09.12.2017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B7D7A-F88F-43B7-BFFE-7E463AA7D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66624-B179-41A4-BC44-503D1774A602}" type="datetimeFigureOut">
              <a:rPr lang="ru-RU" smtClean="0"/>
              <a:pPr/>
              <a:t>09.12.2017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B7D7A-F88F-43B7-BFFE-7E463AA7D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картинки\фон\5906252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026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71480"/>
            <a:ext cx="7772400" cy="5786478"/>
          </a:xfrm>
        </p:spPr>
        <p:txBody>
          <a:bodyPr>
            <a:normAutofit/>
          </a:bodyPr>
          <a:lstStyle/>
          <a:p>
            <a:r>
              <a:rPr lang="uk-UA" sz="5400" b="1" dirty="0" smtClean="0">
                <a:latin typeface="Monotype Corsiva" pitchFamily="66" charset="0"/>
              </a:rPr>
              <a:t>Комплексна </a:t>
            </a:r>
            <a:br>
              <a:rPr lang="uk-UA" sz="5400" b="1" dirty="0" smtClean="0">
                <a:latin typeface="Monotype Corsiva" pitchFamily="66" charset="0"/>
              </a:rPr>
            </a:br>
            <a:r>
              <a:rPr lang="uk-UA" sz="5400" b="1" dirty="0" err="1" smtClean="0">
                <a:latin typeface="Monotype Corsiva" pitchFamily="66" charset="0"/>
              </a:rPr>
              <a:t>психолого</a:t>
            </a:r>
            <a:r>
              <a:rPr lang="uk-UA" sz="5400" b="1" dirty="0" smtClean="0">
                <a:latin typeface="Monotype Corsiva" pitchFamily="66" charset="0"/>
              </a:rPr>
              <a:t> – педагогічна корекція розвитку дитини </a:t>
            </a:r>
            <a:br>
              <a:rPr lang="uk-UA" sz="5400" b="1" dirty="0" smtClean="0">
                <a:latin typeface="Monotype Corsiva" pitchFamily="66" charset="0"/>
              </a:rPr>
            </a:br>
            <a:r>
              <a:rPr lang="uk-UA" sz="5400" b="1" dirty="0" smtClean="0">
                <a:latin typeface="Monotype Corsiva" pitchFamily="66" charset="0"/>
              </a:rPr>
              <a:t>з розладом</a:t>
            </a:r>
            <a:br>
              <a:rPr lang="uk-UA" sz="5400" b="1" dirty="0" smtClean="0">
                <a:latin typeface="Monotype Corsiva" pitchFamily="66" charset="0"/>
              </a:rPr>
            </a:br>
            <a:r>
              <a:rPr lang="uk-UA" sz="5400" b="1" dirty="0" smtClean="0">
                <a:latin typeface="Monotype Corsiva" pitchFamily="66" charset="0"/>
              </a:rPr>
              <a:t> спектра аутизму</a:t>
            </a:r>
            <a:endParaRPr lang="ru-RU" sz="54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картинки\фон\5906252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0265"/>
          </a:xfrm>
          <a:prstGeom prst="rect">
            <a:avLst/>
          </a:prstGeom>
          <a:noFill/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643042" y="0"/>
            <a:ext cx="6400800" cy="1285860"/>
          </a:xfrm>
        </p:spPr>
        <p:txBody>
          <a:bodyPr>
            <a:normAutofit/>
          </a:bodyPr>
          <a:lstStyle/>
          <a:p>
            <a:pPr lvl="0"/>
            <a:r>
              <a:rPr lang="uk-UA" sz="3600" b="1" dirty="0" smtClean="0">
                <a:solidFill>
                  <a:srgbClr val="002060"/>
                </a:solidFill>
                <a:latin typeface="Monotype Corsiva" pitchFamily="66" charset="0"/>
              </a:rPr>
              <a:t>Рекомендації  для </a:t>
            </a:r>
            <a:r>
              <a:rPr lang="uk-UA" sz="3600" b="1" dirty="0" smtClean="0">
                <a:solidFill>
                  <a:srgbClr val="002060"/>
                </a:solidFill>
                <a:latin typeface="Monotype Corsiva" pitchFamily="66" charset="0"/>
              </a:rPr>
              <a:t>педагогів</a:t>
            </a:r>
            <a:br>
              <a:rPr lang="uk-UA" sz="36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uk-UA" sz="3600" b="1" dirty="0" smtClean="0">
                <a:solidFill>
                  <a:srgbClr val="002060"/>
                </a:solidFill>
                <a:latin typeface="Monotype Corsiva" pitchFamily="66" charset="0"/>
              </a:rPr>
              <a:t>по роботі з дітьми з </a:t>
            </a:r>
            <a:r>
              <a:rPr lang="uk-UA" sz="3600" b="1" dirty="0" smtClean="0">
                <a:solidFill>
                  <a:srgbClr val="002060"/>
                </a:solidFill>
                <a:latin typeface="Monotype Corsiva" pitchFamily="66" charset="0"/>
              </a:rPr>
              <a:t>РАС</a:t>
            </a:r>
          </a:p>
          <a:p>
            <a:pPr lvl="0"/>
            <a:endParaRPr lang="uk-UA" sz="3600" b="1" i="1" dirty="0" smtClean="0">
              <a:solidFill>
                <a:schemeClr val="tx1"/>
              </a:solidFill>
              <a:latin typeface="Monotype Corsiva" pitchFamily="66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7" name="Подзаголовок 5"/>
          <p:cNvSpPr txBox="1">
            <a:spLocks/>
          </p:cNvSpPr>
          <p:nvPr/>
        </p:nvSpPr>
        <p:spPr>
          <a:xfrm>
            <a:off x="1285820" y="1285860"/>
            <a:ext cx="7643898" cy="514353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lvl="2" algn="just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uk-UA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5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uk-UA" sz="72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Корекція розладів </a:t>
            </a:r>
            <a:r>
              <a:rPr kumimoji="0" lang="uk-UA" sz="7200" b="1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аутичного</a:t>
            </a:r>
            <a:r>
              <a:rPr kumimoji="0" lang="uk-UA" sz="72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спектру повинна бути</a:t>
            </a:r>
            <a:r>
              <a:rPr kumimoji="0" lang="uk-UA" sz="72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uk-UA" sz="72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комплексною та починатися якомога раніше. Належне місце відводиться  психолого-педагогічній роботі. Медикаментозне лікування також цілеспрямоване та необхідне.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7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uk-UA" sz="7200" b="1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Аутичним</a:t>
            </a:r>
            <a:r>
              <a:rPr kumimoji="0" lang="uk-UA" sz="72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дітям важко пристосуватися до умов, які постійно змінюються. Тому організаційні особливості в навчальному закладі, який відвідує дитина, та вдома повинні бути однаковими, або наближеними. Важливі єдність принципів ставлення до дитини з боку педагогів                      та всіх членів родини, послідовність та постійність в їх застосуванні.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7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uk-UA" sz="7200" b="1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Корекційна</a:t>
            </a:r>
            <a:r>
              <a:rPr kumimoji="0" lang="uk-UA" sz="72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робота є необхідною протягом багатьох років, але особливою вона повинна бути на початкових етапах, в дошкільному віці.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72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uk-UA" sz="7200" b="1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Корекційна</a:t>
            </a:r>
            <a:r>
              <a:rPr kumimoji="0" lang="uk-UA" sz="72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робота, особливо на початкових етапах, будується                       на основі індивідуально розробленої програми, тому формальний переніс чужого досвіду недопустимий, його треба використати з обережністю та творчістю.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uk-UA" sz="36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картинки\фон\5906252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0265"/>
          </a:xfrm>
          <a:prstGeom prst="rect">
            <a:avLst/>
          </a:prstGeom>
          <a:noFill/>
        </p:spPr>
      </p:pic>
      <p:sp>
        <p:nvSpPr>
          <p:cNvPr id="7" name="Подзаголовок 5"/>
          <p:cNvSpPr txBox="1">
            <a:spLocks/>
          </p:cNvSpPr>
          <p:nvPr/>
        </p:nvSpPr>
        <p:spPr>
          <a:xfrm>
            <a:off x="1000100" y="571480"/>
            <a:ext cx="7858180" cy="5143536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lvl="4" algn="just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4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uk-UA" sz="45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Показуйте своє схвалення кожного разу, коли дитина успішно</a:t>
            </a:r>
            <a:r>
              <a:rPr lang="uk-UA" sz="45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uk-UA" sz="45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виконала завдання.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45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lvl="2" algn="just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kumimoji="0" lang="uk-UA" sz="4500" b="1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Пам</a:t>
            </a:r>
            <a:r>
              <a:rPr kumimoji="0" lang="ru-RU" sz="45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’</a:t>
            </a:r>
            <a:r>
              <a:rPr kumimoji="0" lang="uk-UA" sz="4500" b="1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ятайте</a:t>
            </a:r>
            <a:r>
              <a:rPr kumimoji="0" lang="uk-UA" sz="45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що неправильна поведінка швидко входить                               у звичку, тому боріться з цим невідкладно, заохочуйте будь-яку адаптацію до змін, навіть незначних. Якщо дитина не буде відчувати підтримки з вашого боку, вона ще більше відсторониться та почне уникати контакту.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45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lvl="1" algn="just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kumimoji="0" lang="uk-UA" sz="45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Необхідно залучати дитину у спільну діяльність для збагачення                        її емоційного та інтелектуального досвіду.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45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uk-UA" sz="45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Ніколи не показуйте дитині своє незадоволення, адже найголовніше повернення такої людини до нормального життя та спілкування – примусити її повірити в те, що цей світ за неї, а не проти неї. </a:t>
            </a:r>
            <a:endParaRPr kumimoji="0" lang="ru-RU" sz="45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uk-UA" sz="36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картинки\фон\5906252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0265"/>
          </a:xfrm>
          <a:prstGeom prst="rect">
            <a:avLst/>
          </a:prstGeom>
          <a:noFill/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 descr="Картинки по запросу фото дітей аутисті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6544757" cy="4357718"/>
          </a:xfrm>
          <a:prstGeom prst="rect">
            <a:avLst/>
          </a:prstGeom>
          <a:noFill/>
        </p:spPr>
      </p:pic>
      <p:pic>
        <p:nvPicPr>
          <p:cNvPr id="21508" name="Picture 4" descr="Похожее 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428604"/>
            <a:ext cx="5715000" cy="3238501"/>
          </a:xfrm>
          <a:prstGeom prst="rect">
            <a:avLst/>
          </a:prstGeom>
          <a:noFill/>
        </p:spPr>
      </p:pic>
      <p:pic>
        <p:nvPicPr>
          <p:cNvPr id="21510" name="Picture 6" descr="Картинки по запросу фото дітей аутистів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928670"/>
            <a:ext cx="7786714" cy="5715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000100" y="2214554"/>
            <a:ext cx="7072361" cy="203330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ru-RU" sz="5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>Творчої</a:t>
            </a:r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> </a:t>
            </a:r>
            <a:r>
              <a:rPr lang="ru-RU" sz="5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>наснаги</a:t>
            </a:r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>!!!</a:t>
            </a: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картинки\фон\5906252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026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66"/>
            <a:ext cx="5715000" cy="3810000"/>
          </a:xfrm>
          <a:prstGeom prst="rect">
            <a:avLst/>
          </a:prstGeom>
          <a:noFill/>
        </p:spPr>
      </p:pic>
      <p:pic>
        <p:nvPicPr>
          <p:cNvPr id="4100" name="Picture 4" descr="Похожее 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571480"/>
            <a:ext cx="4762500" cy="2857500"/>
          </a:xfrm>
          <a:prstGeom prst="rect">
            <a:avLst/>
          </a:prstGeom>
          <a:noFill/>
        </p:spPr>
      </p:pic>
      <p:pic>
        <p:nvPicPr>
          <p:cNvPr id="4114" name="Picture 18" descr="Похожее изображени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8794" y="2071678"/>
            <a:ext cx="6096000" cy="4067176"/>
          </a:xfrm>
          <a:prstGeom prst="rect">
            <a:avLst/>
          </a:prstGeom>
          <a:noFill/>
        </p:spPr>
      </p:pic>
      <p:pic>
        <p:nvPicPr>
          <p:cNvPr id="4116" name="Picture 20" descr="Похожее изображение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3714752"/>
            <a:ext cx="4762500" cy="2800351"/>
          </a:xfrm>
          <a:prstGeom prst="rect">
            <a:avLst/>
          </a:prstGeom>
          <a:noFill/>
        </p:spPr>
      </p:pic>
      <p:pic>
        <p:nvPicPr>
          <p:cNvPr id="4118" name="Picture 22" descr="Картинки по запросу фото детей аутистов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3108" y="2786058"/>
            <a:ext cx="6632567" cy="3730819"/>
          </a:xfrm>
          <a:prstGeom prst="rect">
            <a:avLst/>
          </a:prstGeom>
          <a:noFill/>
        </p:spPr>
      </p:pic>
      <p:pic>
        <p:nvPicPr>
          <p:cNvPr id="4120" name="Picture 24" descr="Картинки по запросу фото детей аутистов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57422" y="285728"/>
            <a:ext cx="6322981" cy="3951863"/>
          </a:xfrm>
          <a:prstGeom prst="rect">
            <a:avLst/>
          </a:prstGeom>
          <a:noFill/>
        </p:spPr>
      </p:pic>
      <p:pic>
        <p:nvPicPr>
          <p:cNvPr id="4122" name="Picture 26" descr="Картинки по запросу фото детей аутистов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00100" y="1357298"/>
            <a:ext cx="5715000" cy="3962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000"/>
                            </p:stCondLst>
                            <p:childTnLst>
                              <p:par>
                                <p:cTn id="3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картинки\фон\5906252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026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Картинки по запросу книги про аутист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571480"/>
            <a:ext cx="3892331" cy="5572164"/>
          </a:xfrm>
          <a:prstGeom prst="rect">
            <a:avLst/>
          </a:prstGeom>
          <a:noFill/>
        </p:spPr>
      </p:pic>
      <p:pic>
        <p:nvPicPr>
          <p:cNvPr id="3076" name="Picture 4" descr="Картинки по запросу книги про аутистов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642918"/>
            <a:ext cx="3704193" cy="5572164"/>
          </a:xfrm>
          <a:prstGeom prst="rect">
            <a:avLst/>
          </a:prstGeom>
          <a:noFill/>
        </p:spPr>
      </p:pic>
      <p:pic>
        <p:nvPicPr>
          <p:cNvPr id="3078" name="Picture 6" descr="Картинки по запросу книги про аутистов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642918"/>
            <a:ext cx="3560340" cy="5500726"/>
          </a:xfrm>
          <a:prstGeom prst="rect">
            <a:avLst/>
          </a:prstGeom>
          <a:noFill/>
        </p:spPr>
      </p:pic>
      <p:pic>
        <p:nvPicPr>
          <p:cNvPr id="3080" name="Picture 8" descr="Картинки по запросу книги про аутистов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786" y="785794"/>
            <a:ext cx="7786742" cy="5419572"/>
          </a:xfrm>
          <a:prstGeom prst="rect">
            <a:avLst/>
          </a:prstGeom>
          <a:noFill/>
        </p:spPr>
      </p:pic>
      <p:pic>
        <p:nvPicPr>
          <p:cNvPr id="3082" name="Picture 10" descr="Картинки по запросу книги про аутистов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3438" y="571480"/>
            <a:ext cx="4146276" cy="5715040"/>
          </a:xfrm>
          <a:prstGeom prst="rect">
            <a:avLst/>
          </a:prstGeom>
          <a:noFill/>
        </p:spPr>
      </p:pic>
      <p:pic>
        <p:nvPicPr>
          <p:cNvPr id="3084" name="Picture 12" descr="Картинки по запросу книги про аутистов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5786" y="714356"/>
            <a:ext cx="3714776" cy="5562126"/>
          </a:xfrm>
          <a:prstGeom prst="rect">
            <a:avLst/>
          </a:prstGeom>
          <a:noFill/>
        </p:spPr>
      </p:pic>
      <p:pic>
        <p:nvPicPr>
          <p:cNvPr id="3086" name="Picture 14" descr="Картинки по запросу книги про аутистов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43437" y="642918"/>
            <a:ext cx="4205447" cy="5500726"/>
          </a:xfrm>
          <a:prstGeom prst="rect">
            <a:avLst/>
          </a:prstGeom>
          <a:noFill/>
        </p:spPr>
      </p:pic>
      <p:pic>
        <p:nvPicPr>
          <p:cNvPr id="3088" name="Picture 16" descr="Картинки по запросу книги про аутистов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786314" y="642918"/>
            <a:ext cx="4071966" cy="56959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000"/>
                            </p:stCondLst>
                            <p:childTnLst>
                              <p:par>
                                <p:cTn id="49" presetID="21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0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0"/>
                            </p:stCondLst>
                            <p:childTnLst>
                              <p:par>
                                <p:cTn id="61" presetID="2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2000"/>
                            </p:stCondLst>
                            <p:childTnLst>
                              <p:par>
                                <p:cTn id="6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4000"/>
                            </p:stCondLst>
                            <p:childTnLst>
                              <p:par>
                                <p:cTn id="72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6000"/>
                            </p:stCondLst>
                            <p:childTnLst>
                              <p:par>
                                <p:cTn id="7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8000"/>
                            </p:stCondLst>
                            <p:childTnLst>
                              <p:par>
                                <p:cTn id="8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2000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000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0"/>
                            </p:stCondLst>
                            <p:childTnLst>
                              <p:par>
                                <p:cTn id="8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картинки\фон\5906252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0265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642918"/>
            <a:ext cx="8286808" cy="4929222"/>
          </a:xfrm>
        </p:spPr>
        <p:txBody>
          <a:bodyPr>
            <a:normAutofit/>
          </a:bodyPr>
          <a:lstStyle/>
          <a:p>
            <a:r>
              <a:rPr lang="uk-UA" sz="4800" b="1" i="1" dirty="0" smtClean="0">
                <a:solidFill>
                  <a:schemeClr val="tx1"/>
                </a:solidFill>
                <a:latin typeface="Monotype Corsiva" pitchFamily="66" charset="0"/>
              </a:rPr>
              <a:t>Класифікація  </a:t>
            </a:r>
          </a:p>
          <a:p>
            <a:r>
              <a:rPr lang="uk-UA" sz="4800" b="1" i="1" dirty="0" smtClean="0">
                <a:solidFill>
                  <a:schemeClr val="tx1"/>
                </a:solidFill>
                <a:latin typeface="Monotype Corsiva" pitchFamily="66" charset="0"/>
              </a:rPr>
              <a:t>медичних  </a:t>
            </a:r>
          </a:p>
          <a:p>
            <a:r>
              <a:rPr lang="uk-UA" sz="4800" b="1" i="1" dirty="0" smtClean="0">
                <a:solidFill>
                  <a:schemeClr val="tx1"/>
                </a:solidFill>
                <a:latin typeface="Monotype Corsiva" pitchFamily="66" charset="0"/>
              </a:rPr>
              <a:t>та </a:t>
            </a:r>
            <a:r>
              <a:rPr lang="uk-UA" sz="4800" b="1" i="1" dirty="0" err="1" smtClean="0">
                <a:solidFill>
                  <a:schemeClr val="tx1"/>
                </a:solidFill>
                <a:latin typeface="Monotype Corsiva" pitchFamily="66" charset="0"/>
              </a:rPr>
              <a:t>психолого</a:t>
            </a:r>
            <a:r>
              <a:rPr lang="uk-UA" sz="4800" b="1" i="1" dirty="0" smtClean="0">
                <a:solidFill>
                  <a:schemeClr val="tx1"/>
                </a:solidFill>
                <a:latin typeface="Monotype Corsiva" pitchFamily="66" charset="0"/>
              </a:rPr>
              <a:t> – педагогічних</a:t>
            </a:r>
          </a:p>
          <a:p>
            <a:r>
              <a:rPr lang="uk-UA" sz="4800" b="1" i="1" dirty="0" smtClean="0">
                <a:solidFill>
                  <a:schemeClr val="tx1"/>
                </a:solidFill>
                <a:latin typeface="Monotype Corsiva" pitchFamily="66" charset="0"/>
              </a:rPr>
              <a:t>технологій корекції</a:t>
            </a:r>
          </a:p>
          <a:p>
            <a:r>
              <a:rPr lang="uk-UA" sz="4800" b="1" i="1" dirty="0" smtClean="0">
                <a:solidFill>
                  <a:schemeClr val="tx1"/>
                </a:solidFill>
                <a:latin typeface="Monotype Corsiva" pitchFamily="66" charset="0"/>
              </a:rPr>
              <a:t>розладів спектра аутизму</a:t>
            </a:r>
            <a:endParaRPr lang="ru-RU" sz="4800" b="1" i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428728" y="3429000"/>
            <a:ext cx="7429552" cy="2857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428860" y="285729"/>
          <a:ext cx="6357982" cy="6651117"/>
        </p:xfrm>
        <a:graphic>
          <a:graphicData uri="http://schemas.openxmlformats.org/drawingml/2006/table">
            <a:tbl>
              <a:tblPr/>
              <a:tblGrid>
                <a:gridCol w="991298"/>
                <a:gridCol w="432778"/>
                <a:gridCol w="951622"/>
                <a:gridCol w="1644432"/>
                <a:gridCol w="951622"/>
                <a:gridCol w="1386230"/>
              </a:tblGrid>
              <a:tr h="5450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 i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Технологія</a:t>
                      </a:r>
                      <a:endParaRPr lang="ru-RU" sz="1050" b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61" marR="459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 i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Рівень впливу</a:t>
                      </a:r>
                      <a:endParaRPr lang="ru-RU" sz="1050" b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61" marR="4596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 i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Автор, де застосовується</a:t>
                      </a:r>
                      <a:endParaRPr lang="ru-RU" sz="1050" b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61" marR="459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 i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Наукова теорія</a:t>
                      </a:r>
                      <a:endParaRPr lang="ru-RU" sz="1050" b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61" marR="459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 i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Основний предмет корекції</a:t>
                      </a:r>
                      <a:endParaRPr lang="ru-RU" sz="1050" b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61" marR="459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 i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Корекційна стратегія</a:t>
                      </a:r>
                      <a:endParaRPr lang="ru-RU" sz="1050" b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61" marR="459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8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Безказеїнова     та безглютенова дієта.</a:t>
                      </a:r>
                      <a:endParaRPr lang="ru-RU" sz="1050" b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61" marR="459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біологічний</a:t>
                      </a:r>
                      <a:endParaRPr lang="ru-RU" sz="1050" b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61" marR="4596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Карл Рейхелт, застосовують лікарі </a:t>
                      </a:r>
                      <a:r>
                        <a:rPr lang="en-US" sz="1050" b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DAN</a:t>
                      </a:r>
                      <a:r>
                        <a:rPr lang="uk-UA" sz="1050" b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! У країнах Європи та Америки.</a:t>
                      </a:r>
                      <a:endParaRPr lang="ru-RU" sz="1050" b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61" marR="459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«Опіоїдна теорія» - певні біохімічні порушення викликають хибну реакцію організму на продукти, що містять казеїн і глютен                               (в основному це продукти                     з молока, пшениці та деяких інших злакових), цим                        у деяких випадках можуть бути пояснені аутичні розлади.</a:t>
                      </a:r>
                      <a:endParaRPr lang="ru-RU" sz="1050" b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61" marR="459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Біохімічні розлади.</a:t>
                      </a:r>
                      <a:endParaRPr lang="ru-RU" sz="1050" b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61" marR="459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Нормалізація функцій організму шляхом виключення з раціону продуктів, які, перетворюючись на шкідливі речовини, спричиняють аутичні розлади (за спостереженями, так норалізація відбувається дуже рідко).</a:t>
                      </a:r>
                      <a:endParaRPr lang="ru-RU" sz="1050" b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61" marR="459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8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Інші біохімічні (біомедичні) технології – виведення важких металів (хелірування), вірусів, грибків; вітамінотерапія, ферментотерапія.</a:t>
                      </a:r>
                      <a:endParaRPr lang="ru-RU" sz="1050" b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61" marR="459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біологічний</a:t>
                      </a:r>
                      <a:endParaRPr lang="ru-RU" sz="1050" b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61" marR="4596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Застосовують лікарі </a:t>
                      </a:r>
                      <a:r>
                        <a:rPr lang="en-US" sz="1050" b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DAN</a:t>
                      </a:r>
                      <a:r>
                        <a:rPr lang="uk-UA" sz="1050" b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! У країнах Європи та Америки.</a:t>
                      </a:r>
                      <a:endParaRPr lang="ru-RU" sz="1050" b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61" marR="459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Аутичні розлади викликаються численними біохімічними порушеннями внаслідок підвищеної чутливості організму до негативного впливу навколишнього середовища.</a:t>
                      </a:r>
                      <a:endParaRPr lang="ru-RU" sz="1050" b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61" marR="459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Біохімічні розлади.</a:t>
                      </a:r>
                      <a:endParaRPr lang="ru-RU" sz="1050" b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61" marR="459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Нормалізація функцій організму за допомогою сучасних високих технологій діагностики та біохімічної корекції.</a:t>
                      </a:r>
                      <a:endParaRPr lang="ru-RU" sz="1050" b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61" marR="459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33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Медикаментозна терапія (нейролептики, антидепресанти, препарати, що сприяють поліпшенню мозкової діяльності).</a:t>
                      </a:r>
                      <a:endParaRPr lang="ru-RU" sz="1050" b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61" marR="459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біологічний</a:t>
                      </a:r>
                      <a:endParaRPr lang="ru-RU" sz="1050" b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61" marR="4596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Застосовується традиційною психіатрією в Америці, Росії, Україні, в країнах Європи – рідше.</a:t>
                      </a:r>
                      <a:endParaRPr lang="ru-RU" sz="1050" b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61" marR="459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Порушення розвитку та поведінки, спричинені мозковим порушенням – органічними ураженнями, генетичними порушеннями, патологічними процесами (зокрема, шизофренічного ґенезу).</a:t>
                      </a:r>
                      <a:endParaRPr lang="ru-RU" sz="1050" b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61" marR="459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Через неможливість повної нормалізації – боротьба з окремими симптомами.</a:t>
                      </a:r>
                      <a:endParaRPr lang="ru-RU" sz="1050" b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61" marR="459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Нормалізація роботи мозку шляхом </a:t>
                      </a:r>
                      <a:r>
                        <a:rPr lang="uk-UA" sz="1050" b="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медикаентозного</a:t>
                      </a:r>
                      <a:r>
                        <a:rPr lang="uk-UA" sz="1050" b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впливу.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61" marR="459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428860" y="285729"/>
          <a:ext cx="6429420" cy="6572271"/>
        </p:xfrm>
        <a:graphic>
          <a:graphicData uri="http://schemas.openxmlformats.org/drawingml/2006/table">
            <a:tbl>
              <a:tblPr/>
              <a:tblGrid>
                <a:gridCol w="1002435"/>
                <a:gridCol w="437642"/>
                <a:gridCol w="962314"/>
                <a:gridCol w="1662910"/>
                <a:gridCol w="962314"/>
                <a:gridCol w="1401805"/>
              </a:tblGrid>
              <a:tr h="3905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 i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Технологія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33" marR="30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 i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Рівень впливу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33" marR="3023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 i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Автор, де застосовується</a:t>
                      </a:r>
                      <a:endParaRPr lang="ru-RU" sz="9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33" marR="30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 i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Наукова теорія</a:t>
                      </a:r>
                      <a:endParaRPr lang="ru-RU" sz="9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33" marR="30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 i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Основний предмет корекції</a:t>
                      </a:r>
                      <a:endParaRPr lang="ru-RU" sz="9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33" marR="30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 i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Корекційна стратегія</a:t>
                      </a:r>
                      <a:endParaRPr lang="ru-RU" sz="9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33" marR="30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83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Соматосенсорна та сенсо – моторна інтеграція.</a:t>
                      </a:r>
                      <a:endParaRPr lang="ru-RU" sz="9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33" marR="30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когнітивний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33" marR="3023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Дж.Айріс</a:t>
                      </a:r>
                      <a:r>
                        <a:rPr lang="uk-UA" sz="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(США); «</a:t>
                      </a:r>
                      <a:r>
                        <a:rPr lang="uk-UA" sz="800" b="1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Синапсис</a:t>
                      </a:r>
                      <a:r>
                        <a:rPr lang="uk-UA" sz="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» (Польща); «Наш </a:t>
                      </a:r>
                      <a:r>
                        <a:rPr lang="uk-UA" sz="800" b="1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солнечний</a:t>
                      </a:r>
                      <a:r>
                        <a:rPr lang="uk-UA" sz="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мир» (Москва).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33" marR="30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Порушення розвитку та поведінки з </a:t>
                      </a:r>
                      <a:r>
                        <a:rPr lang="uk-UA" sz="800" b="1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аутизмос</a:t>
                      </a:r>
                      <a:r>
                        <a:rPr lang="uk-UA" sz="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можуть бути спричинені в тому числі й сенсорними </a:t>
                      </a:r>
                      <a:r>
                        <a:rPr lang="uk-UA" sz="800" b="1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дисфункціями</a:t>
                      </a:r>
                      <a:r>
                        <a:rPr lang="uk-UA" sz="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а також – порушенням узгодженості між усіма органами чуття та функціонуванням тіла. корекція відбувається </a:t>
                      </a:r>
                      <a:r>
                        <a:rPr lang="uk-UA" sz="800" b="1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завдаяки</a:t>
                      </a:r>
                      <a:r>
                        <a:rPr lang="uk-UA" sz="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стимуляції роботи органів чуття в умовах координації всіх сенсорних систем.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33" marR="30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Сенсорна та моторна сфера.</a:t>
                      </a:r>
                      <a:endParaRPr lang="ru-RU" sz="9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33" marR="30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Діагностика та корекція сенсорної інтеграції: підвищеної (гіперфункція), зниженої (гіпофункція) або викривленої слухової, зорової, тактильної, нюхової, смакової, пропріоцептивної, вестибулярної чутливості шляхом впливу на дитину чутливих стимулів у середовищі, що контролюється.</a:t>
                      </a:r>
                      <a:endParaRPr lang="ru-RU" sz="9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33" marR="30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83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Афективна регуляція поведінки.</a:t>
                      </a:r>
                      <a:endParaRPr lang="ru-RU" sz="9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33" marR="30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когнітивний</a:t>
                      </a:r>
                      <a:endParaRPr lang="ru-RU" sz="9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33" marR="3023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НікольськаО.С., Інститут колекційної педагогіки, Москва.</a:t>
                      </a:r>
                      <a:endParaRPr lang="ru-RU" sz="9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33" marR="30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Поведінка </a:t>
                      </a:r>
                      <a:r>
                        <a:rPr lang="uk-UA" sz="800" b="1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аутичної</a:t>
                      </a:r>
                      <a:r>
                        <a:rPr lang="uk-UA" sz="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дитини – прояв патологічних форм компенсаторного захисту, причиною якого є порушення афективної регуляції поведінки. Аутизм проявляється як: повне усунення від того, що відбувається; активна відмова; захоплення </a:t>
                      </a:r>
                      <a:r>
                        <a:rPr lang="uk-UA" sz="800" b="1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аустичними</a:t>
                      </a:r>
                      <a:r>
                        <a:rPr lang="uk-UA" sz="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інтересами; надзвичайні труднощі організації спілкування та взаємодії. Це різні сходинки в розвитку взаємодії з середовищем та людьми.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33" marR="30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Емоційно – вольова сфера.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33" marR="30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Набуття дитиною можливості організації все складніших та активніших форм взаємодії з людьми.</a:t>
                      </a:r>
                      <a:endParaRPr lang="ru-RU" sz="9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33" marR="30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50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Терапія середовищем.</a:t>
                      </a:r>
                      <a:endParaRPr lang="ru-RU" sz="9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33" marR="30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когнітивний</a:t>
                      </a:r>
                      <a:endParaRPr lang="ru-RU" sz="9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33" marR="3023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Центр лікувальної педагогіки, Моска.</a:t>
                      </a:r>
                      <a:endParaRPr lang="ru-RU" sz="9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33" marR="30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Діти з аутичним типом розвитку мають особливості формування вищих психічних функцій, що зумовлено недостатністю загального та психічного тонусу, тобто низькою психічною активністю зі швидким перенасиченням, що є причиною зниження уваги, порушення цілеспрямованої діяльності; підвищеною або зниженою чутливісю, яка є причиною порушення афективної сфери (тривожність і страхи).</a:t>
                      </a:r>
                      <a:endParaRPr lang="ru-RU" sz="9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33" marR="30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Порушення спілкування</a:t>
                      </a:r>
                      <a:endParaRPr lang="ru-RU" sz="9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33" marR="30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Побудова спеціального середовища, формуючого вищі психічні функції.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33" marR="30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2" presetClass="exit" presetSubtype="4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" presetClass="exit" presetSubtype="4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500"/>
                            </p:stCondLst>
                            <p:childTnLst>
                              <p:par>
                                <p:cTn id="54" presetID="2" presetClass="exit" presetSubtype="4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000"/>
                            </p:stCondLst>
                            <p:childTnLst>
                              <p:par>
                                <p:cTn id="59" presetID="2" presetClass="exit" presetSubtype="4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2500"/>
                            </p:stCondLst>
                            <p:childTnLst>
                              <p:par>
                                <p:cTn id="64" presetID="2" presetClass="exit" presetSubtype="4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000"/>
                            </p:stCondLst>
                            <p:childTnLst>
                              <p:par>
                                <p:cTn id="69" presetID="4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7000"/>
                            </p:stCondLst>
                            <p:childTnLst>
                              <p:par>
                                <p:cTn id="77" presetID="8" presetClass="exit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1000"/>
                            </p:stCondLst>
                            <p:childTnLst>
                              <p:par>
                                <p:cTn id="8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картинки\фон\5906252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026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50004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atin typeface="Monotype Corsiva" pitchFamily="66" charset="0"/>
              </a:rPr>
              <a:t>Принципи </a:t>
            </a:r>
            <a:br>
              <a:rPr lang="uk-UA" b="1" dirty="0" smtClean="0">
                <a:latin typeface="Monotype Corsiva" pitchFamily="66" charset="0"/>
              </a:rPr>
            </a:br>
            <a:r>
              <a:rPr lang="uk-UA" b="1" dirty="0" smtClean="0">
                <a:latin typeface="Monotype Corsiva" pitchFamily="66" charset="0"/>
              </a:rPr>
              <a:t>комплексної технології корекції розвитку дитини з аутизмом: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285992"/>
            <a:ext cx="7358114" cy="4143404"/>
          </a:xfrm>
        </p:spPr>
        <p:txBody>
          <a:bodyPr>
            <a:normAutofit lnSpcReduction="10000"/>
          </a:bodyPr>
          <a:lstStyle/>
          <a:p>
            <a:pPr lvl="0" algn="l">
              <a:lnSpc>
                <a:spcPct val="170000"/>
              </a:lnSpc>
              <a:buFont typeface="Wingdings" pitchFamily="2" charset="2"/>
              <a:buChar char="Ø"/>
            </a:pPr>
            <a:r>
              <a:rPr lang="uk-UA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орієнтація на формування та розвиток життєвої компетентності;</a:t>
            </a:r>
            <a:endParaRPr lang="ru-RU" sz="22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lnSpc>
                <a:spcPct val="170000"/>
              </a:lnSpc>
              <a:buFont typeface="Wingdings" pitchFamily="2" charset="2"/>
              <a:buChar char="Ø"/>
            </a:pPr>
            <a:r>
              <a:rPr lang="uk-UA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родинно – центровий підхід;</a:t>
            </a:r>
            <a:endParaRPr lang="ru-RU" sz="22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lnSpc>
                <a:spcPct val="170000"/>
              </a:lnSpc>
              <a:buFont typeface="Wingdings" pitchFamily="2" charset="2"/>
              <a:buChar char="Ø"/>
            </a:pPr>
            <a:r>
              <a:rPr lang="uk-UA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індивідуальний підхід до діагностики та корекції;</a:t>
            </a:r>
            <a:endParaRPr lang="ru-RU" sz="22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lnSpc>
                <a:spcPct val="170000"/>
              </a:lnSpc>
              <a:buFont typeface="Wingdings" pitchFamily="2" charset="2"/>
              <a:buChar char="Ø"/>
            </a:pPr>
            <a:r>
              <a:rPr lang="uk-UA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опора на активні прояви та потенційні можливості дитини та родини;</a:t>
            </a:r>
            <a:endParaRPr lang="ru-RU" sz="22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lnSpc>
                <a:spcPct val="170000"/>
              </a:lnSpc>
              <a:buFont typeface="Wingdings" pitchFamily="2" charset="2"/>
              <a:buChar char="Ø"/>
            </a:pPr>
            <a:r>
              <a:rPr lang="uk-UA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комплексність </a:t>
            </a:r>
            <a:r>
              <a:rPr lang="uk-UA" sz="2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корекційно</a:t>
            </a:r>
            <a:r>
              <a:rPr lang="uk-UA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педагогічного впливу.</a:t>
            </a:r>
            <a:endParaRPr lang="ru-RU" sz="22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картинки\фон\5906252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026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242886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atin typeface="Monotype Corsiva" pitchFamily="66" charset="0"/>
              </a:rPr>
              <a:t>Стандартизовані  </a:t>
            </a:r>
            <a:br>
              <a:rPr lang="uk-UA" b="1" dirty="0" smtClean="0">
                <a:latin typeface="Monotype Corsiva" pitchFamily="66" charset="0"/>
              </a:rPr>
            </a:br>
            <a:r>
              <a:rPr lang="uk-UA" b="1" dirty="0" smtClean="0">
                <a:latin typeface="Monotype Corsiva" pitchFamily="66" charset="0"/>
              </a:rPr>
              <a:t>діагностичні шкали, </a:t>
            </a:r>
            <a:br>
              <a:rPr lang="uk-UA" b="1" dirty="0" smtClean="0">
                <a:latin typeface="Monotype Corsiva" pitchFamily="66" charset="0"/>
              </a:rPr>
            </a:br>
            <a:r>
              <a:rPr lang="uk-UA" b="1" dirty="0" smtClean="0">
                <a:latin typeface="Monotype Corsiva" pitchFamily="66" charset="0"/>
              </a:rPr>
              <a:t>побудовані на класичній оцінці </a:t>
            </a:r>
            <a:br>
              <a:rPr lang="uk-UA" b="1" dirty="0" smtClean="0">
                <a:latin typeface="Monotype Corsiva" pitchFamily="66" charset="0"/>
              </a:rPr>
            </a:br>
            <a:r>
              <a:rPr lang="uk-UA" b="1" dirty="0" smtClean="0">
                <a:latin typeface="Monotype Corsiva" pitchFamily="66" charset="0"/>
              </a:rPr>
              <a:t>сфер розвитку – </a:t>
            </a:r>
            <a:br>
              <a:rPr lang="uk-UA" b="1" dirty="0" smtClean="0">
                <a:latin typeface="Monotype Corsiva" pitchFamily="66" charset="0"/>
              </a:rPr>
            </a:br>
            <a:r>
              <a:rPr lang="en-US" b="1" dirty="0" smtClean="0">
                <a:latin typeface="Monotype Corsiva" pitchFamily="66" charset="0"/>
              </a:rPr>
              <a:t>CARS</a:t>
            </a:r>
            <a:r>
              <a:rPr lang="uk-UA" b="1" dirty="0" smtClean="0">
                <a:latin typeface="Monotype Corsiva" pitchFamily="66" charset="0"/>
              </a:rPr>
              <a:t> , </a:t>
            </a:r>
            <a:r>
              <a:rPr lang="en-US" b="1" dirty="0" smtClean="0">
                <a:latin typeface="Monotype Corsiva" pitchFamily="66" charset="0"/>
              </a:rPr>
              <a:t>PEP</a:t>
            </a:r>
            <a:r>
              <a:rPr lang="uk-UA" b="1" dirty="0" smtClean="0">
                <a:latin typeface="Monotype Corsiva" pitchFamily="66" charset="0"/>
              </a:rPr>
              <a:t>-</a:t>
            </a:r>
            <a:r>
              <a:rPr lang="en-US" b="1" dirty="0" smtClean="0">
                <a:latin typeface="Monotype Corsiva" pitchFamily="66" charset="0"/>
              </a:rPr>
              <a:t>R</a:t>
            </a:r>
            <a:r>
              <a:rPr lang="uk-UA" b="1" dirty="0" smtClean="0">
                <a:latin typeface="Monotype Corsiva" pitchFamily="66" charset="0"/>
              </a:rPr>
              <a:t> , </a:t>
            </a:r>
            <a:r>
              <a:rPr lang="en-US" b="1" dirty="0" smtClean="0">
                <a:latin typeface="Monotype Corsiva" pitchFamily="66" charset="0"/>
              </a:rPr>
              <a:t>VABS</a:t>
            </a:r>
            <a:r>
              <a:rPr lang="uk-UA" b="1" dirty="0" smtClean="0">
                <a:latin typeface="Monotype Corsiva" pitchFamily="66" charset="0"/>
              </a:rPr>
              <a:t> </a:t>
            </a:r>
            <a:br>
              <a:rPr lang="uk-UA" b="1" dirty="0" smtClean="0">
                <a:latin typeface="Monotype Corsiva" pitchFamily="66" charset="0"/>
              </a:rPr>
            </a:br>
            <a:r>
              <a:rPr lang="uk-UA" b="1" dirty="0" smtClean="0">
                <a:latin typeface="Monotype Corsiva" pitchFamily="66" charset="0"/>
              </a:rPr>
              <a:t>(адаптованої поведінки </a:t>
            </a:r>
            <a:r>
              <a:rPr lang="uk-UA" b="1" dirty="0" err="1" smtClean="0">
                <a:latin typeface="Monotype Corsiva" pitchFamily="66" charset="0"/>
              </a:rPr>
              <a:t>Вайнленда</a:t>
            </a:r>
            <a:r>
              <a:rPr lang="uk-UA" b="1" dirty="0" smtClean="0">
                <a:latin typeface="Monotype Corsiva" pitchFamily="66" charset="0"/>
              </a:rPr>
              <a:t>)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1034" name="Picture 10" descr="Показать детали для CARS-2 Kit"/>
          <p:cNvPicPr>
            <a:picLocks noChangeAspect="1" noChangeArrowheads="1"/>
          </p:cNvPicPr>
          <p:nvPr/>
        </p:nvPicPr>
        <p:blipFill>
          <a:blip r:embed="rId3"/>
          <a:srcRect t="16667" b="10992"/>
          <a:stretch>
            <a:fillRect/>
          </a:stretch>
        </p:blipFill>
        <p:spPr bwMode="auto">
          <a:xfrm>
            <a:off x="928662" y="428604"/>
            <a:ext cx="7858180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5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картинки\фон\5906252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026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2428868"/>
            <a:ext cx="7772400" cy="1470025"/>
          </a:xfrm>
        </p:spPr>
        <p:txBody>
          <a:bodyPr>
            <a:noAutofit/>
          </a:bodyPr>
          <a:lstStyle/>
          <a:p>
            <a:r>
              <a:rPr lang="uk-UA" b="1" dirty="0" smtClean="0">
                <a:latin typeface="Monotype Corsiva" pitchFamily="66" charset="0"/>
              </a:rPr>
              <a:t>Діагностична панель</a:t>
            </a:r>
            <a:br>
              <a:rPr lang="uk-UA" b="1" dirty="0" smtClean="0">
                <a:latin typeface="Monotype Corsiva" pitchFamily="66" charset="0"/>
              </a:rPr>
            </a:br>
            <a:r>
              <a:rPr lang="uk-UA" b="1" dirty="0" smtClean="0">
                <a:latin typeface="Monotype Corsiva" pitchFamily="66" charset="0"/>
              </a:rPr>
              <a:t> комплексного </a:t>
            </a:r>
            <a:r>
              <a:rPr lang="uk-UA" b="1" dirty="0" err="1" smtClean="0">
                <a:latin typeface="Monotype Corsiva" pitchFamily="66" charset="0"/>
              </a:rPr>
              <a:t>психолого</a:t>
            </a:r>
            <a:r>
              <a:rPr lang="uk-UA" b="1" dirty="0" smtClean="0">
                <a:latin typeface="Monotype Corsiva" pitchFamily="66" charset="0"/>
              </a:rPr>
              <a:t>  - педагогічного дослідження розвитку дитини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428596" y="357166"/>
            <a:ext cx="4797425" cy="581026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uk-UA" sz="1100" b="1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1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І . Загальна інформація(анкетні дані)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kumimoji="0" lang="uk-UA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__________________________________________________________________________________________________________________________________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1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ІІ. Особливості пренатального та раннього розвитку: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вагітність______________________________________________</a:t>
            </a:r>
            <a:r>
              <a:rPr kumimoji="0" lang="uk-U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___________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Calibri" pitchFamily="34" charset="0"/>
              <a:buChar char="-"/>
              <a:tabLst/>
            </a:pPr>
            <a:r>
              <a:rPr kumimoji="0" lang="uk-UA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пологи____________________________________________________</a:t>
            </a:r>
            <a:r>
              <a:rPr kumimoji="0" lang="uk-U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_______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Calibri" pitchFamily="34" charset="0"/>
              <a:buChar char="-"/>
              <a:tabLst/>
            </a:pPr>
            <a:r>
              <a:rPr kumimoji="0" lang="uk-U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особливості розвитку до 1 – </a:t>
            </a:r>
            <a:r>
              <a:rPr kumimoji="0" lang="uk-UA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го</a:t>
            </a:r>
            <a:r>
              <a:rPr kumimoji="0" lang="uk-U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року________________________________________________________________________________________________________________________________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Calibri" pitchFamily="34" charset="0"/>
              <a:buChar char="-"/>
              <a:tabLst/>
            </a:pPr>
            <a:r>
              <a:rPr kumimoji="0" lang="uk-U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особливості розвитку від 1 – </a:t>
            </a:r>
            <a:r>
              <a:rPr kumimoji="0" lang="uk-UA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го</a:t>
            </a:r>
            <a:r>
              <a:rPr kumimoji="0" lang="uk-U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до 3 – х років_______________________________________________________________________________________________________________________________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1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ІІІ. Особливості соматичної сфери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порушення ЦНС_____________________________________________________________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Calibri" pitchFamily="34" charset="0"/>
              <a:buChar char="-"/>
              <a:tabLst/>
            </a:pPr>
            <a:r>
              <a:rPr kumimoji="0" lang="uk-U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хвороби органів </a:t>
            </a:r>
            <a:r>
              <a:rPr kumimoji="0" lang="uk-UA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дихання___________________________________________________</a:t>
            </a:r>
            <a:r>
              <a:rPr kumimoji="0" lang="uk-U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________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Calibri" pitchFamily="34" charset="0"/>
              <a:buChar char="-"/>
              <a:tabLst/>
            </a:pPr>
            <a:r>
              <a:rPr kumimoji="0" lang="uk-U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порушення </a:t>
            </a:r>
            <a:r>
              <a:rPr kumimoji="0" lang="uk-UA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імунітету________________________________________________</a:t>
            </a:r>
            <a:r>
              <a:rPr kumimoji="0" lang="uk-U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__________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Calibri" pitchFamily="34" charset="0"/>
              <a:buChar char="-"/>
              <a:tabLst/>
            </a:pPr>
            <a:r>
              <a:rPr kumimoji="0" lang="uk-U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хвороби органів </a:t>
            </a:r>
            <a:r>
              <a:rPr kumimoji="0" lang="uk-UA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травлення_______________________________________________</a:t>
            </a:r>
            <a:r>
              <a:rPr kumimoji="0" lang="uk-U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__________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Calibri" pitchFamily="34" charset="0"/>
              <a:buChar char="-"/>
              <a:tabLst/>
            </a:pPr>
            <a:r>
              <a:rPr kumimoji="0" lang="uk-UA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алергії___________________________________________________</a:t>
            </a:r>
            <a:r>
              <a:rPr kumimoji="0" lang="uk-U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________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000496" y="357166"/>
            <a:ext cx="4795838" cy="592935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uk-U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Сенсорні порушення: зір, слух, </a:t>
            </a:r>
            <a:r>
              <a:rPr kumimoji="0" lang="uk-UA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інше______________________</a:t>
            </a:r>
            <a:r>
              <a:rPr kumimoji="0" lang="uk-U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_____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Проведені медичні дослідження:______________________________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Лікарі, з якими співпрацює родина:_____________________________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1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І</a:t>
            </a:r>
            <a:r>
              <a:rPr kumimoji="0" lang="en-US" sz="11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V</a:t>
            </a:r>
            <a:r>
              <a:rPr kumimoji="0" lang="uk-UA" sz="11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. Що нині хвилює батьків найбільшою мірою (первинний запит):________________________________________________</a:t>
            </a:r>
            <a:endParaRPr kumimoji="0" lang="ru-RU" sz="1100" b="1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V</a:t>
            </a:r>
            <a:r>
              <a:rPr kumimoji="0" lang="uk-UA" sz="11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. Особливості афективної сфери та первинних життєвих потреб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сон________________________________________________</a:t>
            </a:r>
            <a:r>
              <a:rPr kumimoji="0" lang="uk-U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____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їжа_________________________________________________</a:t>
            </a:r>
            <a:r>
              <a:rPr kumimoji="0" lang="uk-U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____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ставлення до нового (люди, їжа, приміщення, одяг, подорожі)__________________________________________________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V</a:t>
            </a:r>
            <a:r>
              <a:rPr kumimoji="0" lang="uk-UA" sz="11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І. Особливості поведінки.</a:t>
            </a:r>
            <a:r>
              <a:rPr kumimoji="0" lang="uk-U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Чи є проблема поведінки (така, що заважає навчанню, родинному життю, соціальним контактам)?_________________________________________________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Актуальні цілі колекційної роботи:__________________________________________________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V</a:t>
            </a:r>
            <a:r>
              <a:rPr kumimoji="0" lang="uk-UA" sz="11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ІІ. Особливості формування самообслуговування (відповідність навичок віковій нормі)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їжа____________________________________________________</a:t>
            </a:r>
            <a:r>
              <a:rPr kumimoji="0" lang="uk-U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____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kumimoji="0" lang="uk-UA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uk-U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          </a:t>
            </a:r>
            <a:r>
              <a:rPr kumimoji="0" lang="uk-UA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одягання_____________________________</a:t>
            </a:r>
            <a:r>
              <a:rPr kumimoji="0" lang="uk-U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_________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kumimoji="0" lang="uk-U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           </a:t>
            </a:r>
            <a:r>
              <a:rPr kumimoji="0" lang="uk-UA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туалет__________________________________</a:t>
            </a:r>
            <a:r>
              <a:rPr kumimoji="0" lang="uk-U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_______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kumimoji="0" lang="uk-U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           гігієнічні </a:t>
            </a:r>
            <a:r>
              <a:rPr kumimoji="0" lang="uk-UA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навички_________________________</a:t>
            </a:r>
            <a:r>
              <a:rPr kumimoji="0" lang="uk-U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________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5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55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000"/>
                            </p:stCondLst>
                            <p:childTnLst>
                              <p:par>
                                <p:cTn id="4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9457" grpId="0" animBg="1"/>
      <p:bldP spid="19457" grpId="1" animBg="1"/>
      <p:bldP spid="1945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картинки\фон\5906252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026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285728"/>
            <a:ext cx="7772400" cy="1470025"/>
          </a:xfrm>
        </p:spPr>
        <p:txBody>
          <a:bodyPr>
            <a:noAutofit/>
          </a:bodyPr>
          <a:lstStyle/>
          <a:p>
            <a:r>
              <a:rPr lang="uk-UA" b="1" dirty="0" smtClean="0">
                <a:latin typeface="Monotype Corsiva" pitchFamily="66" charset="0"/>
              </a:rPr>
              <a:t>Розділи</a:t>
            </a:r>
            <a:br>
              <a:rPr lang="uk-UA" b="1" dirty="0" smtClean="0">
                <a:latin typeface="Monotype Corsiva" pitchFamily="66" charset="0"/>
              </a:rPr>
            </a:br>
            <a:r>
              <a:rPr lang="uk-UA" b="1" dirty="0" smtClean="0">
                <a:latin typeface="Monotype Corsiva" pitchFamily="66" charset="0"/>
              </a:rPr>
              <a:t> індивідуальної  </a:t>
            </a:r>
            <a:br>
              <a:rPr lang="uk-UA" b="1" dirty="0" smtClean="0">
                <a:latin typeface="Monotype Corsiva" pitchFamily="66" charset="0"/>
              </a:rPr>
            </a:br>
            <a:r>
              <a:rPr lang="uk-UA" b="1" dirty="0" err="1" smtClean="0">
                <a:latin typeface="Monotype Corsiva" pitchFamily="66" charset="0"/>
              </a:rPr>
              <a:t>корекційної</a:t>
            </a:r>
            <a:r>
              <a:rPr lang="uk-UA" b="1" dirty="0" smtClean="0">
                <a:latin typeface="Monotype Corsiva" pitchFamily="66" charset="0"/>
              </a:rPr>
              <a:t> програми: 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2214554"/>
            <a:ext cx="7215238" cy="4286280"/>
          </a:xfrm>
        </p:spPr>
        <p:txBody>
          <a:bodyPr>
            <a:normAutofit fontScale="85000" lnSpcReduction="20000"/>
          </a:bodyPr>
          <a:lstStyle/>
          <a:p>
            <a:pPr lvl="0" algn="l">
              <a:buFont typeface="Wingdings" pitchFamily="2" charset="2"/>
              <a:buChar char="Ø"/>
            </a:pPr>
            <a:r>
              <a:rPr lang="uk-UA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первинні потреби, навички самообслуговування;</a:t>
            </a:r>
          </a:p>
          <a:p>
            <a:pPr lvl="0" algn="l"/>
            <a:endParaRPr lang="ru-RU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buFont typeface="Wingdings" pitchFamily="2" charset="2"/>
              <a:buChar char="Ø"/>
            </a:pPr>
            <a:r>
              <a:rPr lang="uk-UA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нормалізація рухової чутливості   та тонічної регуляції;</a:t>
            </a:r>
          </a:p>
          <a:p>
            <a:pPr lvl="0" algn="l"/>
            <a:endParaRPr lang="ru-RU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buFont typeface="Wingdings" pitchFamily="2" charset="2"/>
              <a:buChar char="Ø"/>
            </a:pPr>
            <a:r>
              <a:rPr lang="uk-UA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сенсорна інтеграція та сенсорний розвиток дії;</a:t>
            </a:r>
          </a:p>
          <a:p>
            <a:pPr lvl="0" algn="l"/>
            <a:endParaRPr lang="ru-RU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buFont typeface="Wingdings" pitchFamily="2" charset="2"/>
              <a:buChar char="Ø"/>
            </a:pPr>
            <a:r>
              <a:rPr lang="uk-UA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мовленнєві та комунікативні навички;</a:t>
            </a:r>
          </a:p>
          <a:p>
            <a:pPr lvl="0" algn="l"/>
            <a:endParaRPr lang="ru-RU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buFont typeface="Wingdings" pitchFamily="2" charset="2"/>
              <a:buChar char="Ø"/>
            </a:pPr>
            <a:r>
              <a:rPr lang="uk-UA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академічні навички;</a:t>
            </a:r>
          </a:p>
          <a:p>
            <a:pPr lvl="0" algn="l"/>
            <a:endParaRPr lang="ru-RU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buFont typeface="Wingdings" pitchFamily="2" charset="2"/>
              <a:buChar char="Ø"/>
            </a:pPr>
            <a:r>
              <a:rPr lang="uk-UA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ігрова діяльність;</a:t>
            </a:r>
          </a:p>
          <a:p>
            <a:pPr lvl="0" algn="l">
              <a:buFont typeface="Wingdings" pitchFamily="2" charset="2"/>
              <a:buChar char="Ø"/>
            </a:pPr>
            <a:endParaRPr lang="ru-RU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buFont typeface="Wingdings" pitchFamily="2" charset="2"/>
              <a:buChar char="Ø"/>
            </a:pPr>
            <a:r>
              <a:rPr lang="uk-UA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соціальний розвиток.</a:t>
            </a:r>
            <a:endParaRPr lang="ru-RU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6000"/>
                            </p:stCondLst>
                            <p:childTnLst>
                              <p:par>
                                <p:cTn id="62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картинки\фон\5906252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0265"/>
          </a:xfrm>
          <a:prstGeom prst="rect">
            <a:avLst/>
          </a:prstGeom>
          <a:noFill/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571604" y="2357430"/>
            <a:ext cx="6400800" cy="1752600"/>
          </a:xfrm>
        </p:spPr>
        <p:txBody>
          <a:bodyPr/>
          <a:lstStyle/>
          <a:p>
            <a:pPr lvl="0"/>
            <a:r>
              <a:rPr lang="uk-UA" b="1" i="1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Приклад програми</a:t>
            </a:r>
          </a:p>
          <a:p>
            <a:pPr lvl="0"/>
            <a:r>
              <a:rPr lang="uk-UA" b="1" i="1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 «Корекція ігрової взаємодії»</a:t>
            </a:r>
          </a:p>
          <a:p>
            <a:endParaRPr lang="ru-RU" dirty="0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643174" y="214290"/>
            <a:ext cx="4795837" cy="64294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9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І. Сенсорні ігри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9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Завдання: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uk-UA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переживання дитиною окремих емоцій, створення позитивного настрою;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uk-UA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формування та розвиток емоційного контакту з дорослими;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uk-UA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отримання дитиною нової сенсорної інформації;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uk-UA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сенсорна інтеграція;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uk-UA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внесення в гру нових соціальних смислів, поступова трансформація сенсорної гри в сюжетну, тобто – перехід зі  «світу речей» у «світ людей».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9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Прийоми: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Times New Roman" pitchFamily="18" charset="0"/>
              <a:buChar char="1"/>
              <a:tabLst/>
            </a:pPr>
            <a:r>
              <a:rPr kumimoji="0" lang="uk-UA" sz="9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Ігри з фарбами (починаються з двох кольорів, поступово вводяться нові кольори):</a:t>
            </a: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uk-UA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малювання разом з дитино ю різноманітних ліній двома широкими пензликами на папері великого формату;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uk-UA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випускання фарб у воду в прозорих ємкостях;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uk-UA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змішування фарб: на вологому папері та у прозорих ємкостях;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uk-UA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фарбування долонь та </a:t>
            </a:r>
            <a:r>
              <a:rPr kumimoji="0" lang="uk-UA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ступнів</a:t>
            </a:r>
            <a:r>
              <a:rPr kumimoji="0" lang="uk-UA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як дорослого, так і дитини, отримання відбитків на папері;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uk-UA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«</a:t>
            </a:r>
            <a:r>
              <a:rPr kumimoji="0" lang="uk-UA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боді</a:t>
            </a:r>
            <a:r>
              <a:rPr kumimoji="0" lang="uk-UA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– </a:t>
            </a:r>
            <a:r>
              <a:rPr kumimoji="0" lang="uk-UA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арт</a:t>
            </a:r>
            <a:r>
              <a:rPr kumimoji="0" lang="uk-UA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» - дитина та дорослий малюють один на одному;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uk-UA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малювання на ванні та змивання водою;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uk-UA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обливання </a:t>
            </a:r>
            <a:r>
              <a:rPr kumimoji="0" lang="uk-UA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водою один одного ( утому числі – двома командами).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Times New Roman" pitchFamily="18" charset="0"/>
              <a:buChar char="2"/>
              <a:tabLst/>
            </a:pPr>
            <a:r>
              <a:rPr kumimoji="0" lang="uk-UA" sz="9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Ігри з крупою:</a:t>
            </a: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uk-UA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висипання на підлогу різних круп та квасолі у великих кількостях;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uk-UA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занурення рук дитини у крупу; ходіння по крупі босоніж;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uk-UA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пересипання та ховання у крупу дрібних іграшок.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Times New Roman" pitchFamily="18" charset="0"/>
              <a:buChar char="3"/>
              <a:tabLst/>
            </a:pPr>
            <a:r>
              <a:rPr kumimoji="0" lang="uk-UA" sz="9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Ігри з піском та водою:</a:t>
            </a: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uk-UA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переливання води з різних ємкостей;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uk-UA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запускання іграшок, що плавають;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8" presetClass="exit" presetSubtype="16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8" presetClass="exit" presetSubtype="16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p"/>
      <p:bldP spid="2048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1256</Words>
  <Application>Microsoft Office PowerPoint</Application>
  <PresentationFormat>Экран (4:3)</PresentationFormat>
  <Paragraphs>148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Комплексна  психолого – педагогічна корекція розвитку дитини  з розладом  спектра аутизму</vt:lpstr>
      <vt:lpstr>Слайд 2</vt:lpstr>
      <vt:lpstr>Слайд 3</vt:lpstr>
      <vt:lpstr>Слайд 4</vt:lpstr>
      <vt:lpstr>Принципи  комплексної технології корекції розвитку дитини з аутизмом:</vt:lpstr>
      <vt:lpstr>Стандартизовані   діагностичні шкали,  побудовані на класичній оцінці  сфер розвитку –  CARS , PEP-R , VABS  (адаптованої поведінки Вайнленда)</vt:lpstr>
      <vt:lpstr>Діагностична панель  комплексного психолого  - педагогічного дослідження розвитку дитини</vt:lpstr>
      <vt:lpstr>Розділи  індивідуальної   корекційної програми: 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Комплексна  психолого – педагогічна корекція розвитку дитини  з розладом  спектра аутизму</dc:title>
  <dc:creator>User</dc:creator>
  <cp:lastModifiedBy>Татьяна</cp:lastModifiedBy>
  <cp:revision>32</cp:revision>
  <dcterms:created xsi:type="dcterms:W3CDTF">2017-12-09T15:01:42Z</dcterms:created>
  <dcterms:modified xsi:type="dcterms:W3CDTF">2017-12-09T20:31:21Z</dcterms:modified>
</cp:coreProperties>
</file>