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47EB-9710-4270-9F85-F74DED4C5256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F632-1B07-4651-8DD4-D2EA0D20D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47EB-9710-4270-9F85-F74DED4C5256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F632-1B07-4651-8DD4-D2EA0D20D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47EB-9710-4270-9F85-F74DED4C5256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F632-1B07-4651-8DD4-D2EA0D20D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47EB-9710-4270-9F85-F74DED4C5256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F632-1B07-4651-8DD4-D2EA0D20D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47EB-9710-4270-9F85-F74DED4C5256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F632-1B07-4651-8DD4-D2EA0D20D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47EB-9710-4270-9F85-F74DED4C5256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F632-1B07-4651-8DD4-D2EA0D20D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47EB-9710-4270-9F85-F74DED4C5256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F632-1B07-4651-8DD4-D2EA0D20D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47EB-9710-4270-9F85-F74DED4C5256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F632-1B07-4651-8DD4-D2EA0D20D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47EB-9710-4270-9F85-F74DED4C5256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F632-1B07-4651-8DD4-D2EA0D20D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47EB-9710-4270-9F85-F74DED4C5256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F632-1B07-4651-8DD4-D2EA0D20D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47EB-9710-4270-9F85-F74DED4C5256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F632-1B07-4651-8DD4-D2EA0D20D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647EB-9710-4270-9F85-F74DED4C5256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3F632-1B07-4651-8DD4-D2EA0D20D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ogopediya.com/doskoli/isp.php" TargetMode="External"/><Relationship Id="rId2" Type="http://schemas.openxmlformats.org/officeDocument/2006/relationships/hyperlink" Target="http://medbe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592287"/>
          </a:xfrm>
        </p:spPr>
        <p:txBody>
          <a:bodyPr>
            <a:normAutofit/>
          </a:bodyPr>
          <a:lstStyle/>
          <a:p>
            <a:r>
              <a:rPr lang="ru-RU" sz="8800" dirty="0" err="1" smtClean="0">
                <a:solidFill>
                  <a:srgbClr val="0070C0"/>
                </a:solidFill>
              </a:rPr>
              <a:t>Миогимнастика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12949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D3EAB"/>
                </a:solidFill>
              </a:rPr>
              <a:t>                                                 </a:t>
            </a:r>
            <a:r>
              <a:rPr lang="ru-RU" dirty="0" smtClean="0">
                <a:solidFill>
                  <a:srgbClr val="0D3EAB"/>
                </a:solidFill>
              </a:rPr>
              <a:t>Учитель-логопед</a:t>
            </a:r>
          </a:p>
          <a:p>
            <a:r>
              <a:rPr lang="ru-RU" dirty="0" smtClean="0">
                <a:solidFill>
                  <a:srgbClr val="0D3EAB"/>
                </a:solidFill>
              </a:rPr>
              <a:t>                                                    КЗ «НВК № 278»</a:t>
            </a:r>
            <a:endParaRPr lang="ru-RU" dirty="0" smtClean="0">
              <a:solidFill>
                <a:srgbClr val="0D3EAB"/>
              </a:solidFill>
            </a:endParaRPr>
          </a:p>
          <a:p>
            <a:r>
              <a:rPr lang="en-US" dirty="0" smtClean="0">
                <a:solidFill>
                  <a:srgbClr val="0D3EAB"/>
                </a:solidFill>
              </a:rPr>
              <a:t>                                                     </a:t>
            </a:r>
            <a:r>
              <a:rPr lang="ru-RU" dirty="0" smtClean="0">
                <a:solidFill>
                  <a:srgbClr val="0D3EAB"/>
                </a:solidFill>
              </a:rPr>
              <a:t>Любушкина Л.В.</a:t>
            </a:r>
            <a:r>
              <a:rPr lang="ru-RU" dirty="0" smtClean="0">
                <a:solidFill>
                  <a:srgbClr val="0D3EAB"/>
                </a:solidFill>
              </a:rPr>
              <a:t> </a:t>
            </a:r>
            <a:endParaRPr lang="en-US" dirty="0" smtClean="0">
              <a:solidFill>
                <a:srgbClr val="0D3EAB"/>
              </a:solidFill>
            </a:endParaRPr>
          </a:p>
          <a:p>
            <a:r>
              <a:rPr lang="ru-RU" dirty="0" smtClean="0">
                <a:solidFill>
                  <a:srgbClr val="0D3EAB"/>
                </a:solidFill>
              </a:rPr>
              <a:t>.</a:t>
            </a:r>
            <a:endParaRPr lang="ru-RU" dirty="0" smtClean="0">
              <a:solidFill>
                <a:srgbClr val="0D3EAB"/>
              </a:solidFill>
            </a:endParaRPr>
          </a:p>
          <a:p>
            <a:r>
              <a:rPr lang="en-US" dirty="0" smtClean="0">
                <a:solidFill>
                  <a:srgbClr val="0D3EAB"/>
                </a:solidFill>
              </a:rPr>
              <a:t>                                                </a:t>
            </a:r>
            <a:r>
              <a:rPr lang="ru-RU" dirty="0" smtClean="0">
                <a:solidFill>
                  <a:srgbClr val="0D3EAB"/>
                </a:solidFill>
              </a:rPr>
              <a:t>2017 </a:t>
            </a:r>
            <a:r>
              <a:rPr lang="ru-RU" dirty="0" smtClean="0">
                <a:solidFill>
                  <a:srgbClr val="0D3EAB"/>
                </a:solidFill>
              </a:rPr>
              <a:t>год</a:t>
            </a:r>
          </a:p>
          <a:p>
            <a:endParaRPr lang="ru-RU" dirty="0"/>
          </a:p>
        </p:txBody>
      </p:sp>
      <p:pic>
        <p:nvPicPr>
          <p:cNvPr id="6" name="Picture 2" descr="http://lovetalavera.com/wp-content/uploads/ortodonciat-240x2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43248"/>
            <a:ext cx="3929058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Профилактические мероприятия по предупреждению зубочелюстных аномалий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Предупреждение нарушений осанки (посадка за столом, положение во время сна)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Предупреждение и устранение вредных привычек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Формирование правильного дыхания,  глотания, жевания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Введение в питание ребёнка больше твёрдой пищи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Своевременное обращение на консультацию к узким специалистам (отоларинголог, </a:t>
            </a:r>
            <a:r>
              <a:rPr lang="ru-RU" dirty="0" err="1" smtClean="0">
                <a:solidFill>
                  <a:srgbClr val="002060"/>
                </a:solidFill>
              </a:rPr>
              <a:t>ортодонт</a:t>
            </a:r>
            <a:r>
              <a:rPr lang="ru-RU" dirty="0" smtClean="0">
                <a:solidFill>
                  <a:srgbClr val="002060"/>
                </a:solidFill>
              </a:rPr>
              <a:t>. хирургу)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Необходимо работать в тесном контакте с </a:t>
            </a:r>
            <a:r>
              <a:rPr lang="ru-RU" dirty="0" err="1" smtClean="0">
                <a:solidFill>
                  <a:srgbClr val="002060"/>
                </a:solidFill>
              </a:rPr>
              <a:t>ортодонтом</a:t>
            </a:r>
            <a:r>
              <a:rPr lang="ru-RU" dirty="0" smtClean="0">
                <a:solidFill>
                  <a:srgbClr val="002060"/>
                </a:solidFill>
              </a:rPr>
              <a:t> , </a:t>
            </a:r>
            <a:r>
              <a:rPr lang="ru-RU" dirty="0" err="1" smtClean="0">
                <a:solidFill>
                  <a:srgbClr val="002060"/>
                </a:solidFill>
              </a:rPr>
              <a:t>с</a:t>
            </a:r>
            <a:r>
              <a:rPr lang="ru-RU" dirty="0" smtClean="0">
                <a:solidFill>
                  <a:srgbClr val="002060"/>
                </a:solidFill>
              </a:rPr>
              <a:t> целью обеспечения более качественных результатов коррекции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Необходимо соблюдать профилактические меры по предупреждению зубочелюстных  аномалий</a:t>
            </a:r>
          </a:p>
          <a:p>
            <a:r>
              <a:rPr lang="ru-RU" dirty="0" err="1" smtClean="0">
                <a:solidFill>
                  <a:srgbClr val="002060"/>
                </a:solidFill>
              </a:rPr>
              <a:t>Миогимнастика</a:t>
            </a:r>
            <a:r>
              <a:rPr lang="ru-RU" dirty="0" smtClean="0">
                <a:solidFill>
                  <a:srgbClr val="002060"/>
                </a:solidFill>
              </a:rPr>
              <a:t> — как метод лечебной физкультуры, может применяться в логопедии для профилактики  аномалий зубочелюстной системы и  исправлению дефектов звукопроизношения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Доступность метода позволяет применять его в работе с  детьми дошкольного и младшего школьного возраста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Для достижения наилучших результатов предлагаем использовать </a:t>
            </a:r>
            <a:r>
              <a:rPr lang="ru-RU" dirty="0" err="1" smtClean="0">
                <a:solidFill>
                  <a:srgbClr val="002060"/>
                </a:solidFill>
              </a:rPr>
              <a:t>миогимнастику</a:t>
            </a:r>
            <a:r>
              <a:rPr lang="ru-RU" dirty="0" smtClean="0">
                <a:solidFill>
                  <a:srgbClr val="002060"/>
                </a:solidFill>
              </a:rPr>
              <a:t> в сочетании с традиционной артикуляционной гимнастикой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Используемая 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>
                <a:solidFill>
                  <a:srgbClr val="002060"/>
                </a:solidFill>
              </a:rPr>
              <a:t>Т.В.Попруженко</a:t>
            </a:r>
            <a:r>
              <a:rPr lang="ru-RU" dirty="0" smtClean="0">
                <a:solidFill>
                  <a:srgbClr val="002060"/>
                </a:solidFill>
              </a:rPr>
              <a:t>, Т.Н.Терехова   </a:t>
            </a:r>
            <a:r>
              <a:rPr lang="ru-RU" u="sng" dirty="0" smtClean="0">
                <a:solidFill>
                  <a:srgbClr val="002060"/>
                </a:solidFill>
                <a:hlinkClick r:id="rId2"/>
              </a:rPr>
              <a:t>http://medbe.ru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Использование вестибулярных пластинок (Выдержки из статьи Григорьевой В. П. «Ортодонтия для логопеда», опубликованной в ж. «Логопед» № 6, 2006)   И.Л.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Калашникова, В.М. Чапала и И.Н. Минаева Вестибулярные пластинки в работе логопеда // Логопед. 2004. № 3</a:t>
            </a:r>
          </a:p>
          <a:p>
            <a:r>
              <a:rPr lang="ru-RU" u="sng" dirty="0" smtClean="0">
                <a:solidFill>
                  <a:srgbClr val="002060"/>
                </a:solidFill>
                <a:hlinkClick r:id="rId3"/>
              </a:rPr>
              <a:t>http://logopediya.com/doskoli/isp.php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  </a:t>
            </a:r>
            <a:r>
              <a:rPr lang="ru-RU" dirty="0" err="1" smtClean="0">
                <a:solidFill>
                  <a:srgbClr val="002060"/>
                </a:solidFill>
              </a:rPr>
              <a:t>Григоренко</a:t>
            </a:r>
            <a:r>
              <a:rPr lang="ru-RU" dirty="0" smtClean="0">
                <a:solidFill>
                  <a:srgbClr val="002060"/>
                </a:solidFill>
              </a:rPr>
              <a:t> Н.Ю., </a:t>
            </a:r>
            <a:r>
              <a:rPr lang="ru-RU" dirty="0" err="1" smtClean="0">
                <a:solidFill>
                  <a:srgbClr val="002060"/>
                </a:solidFill>
              </a:rPr>
              <a:t>Цыбульский</a:t>
            </a:r>
            <a:r>
              <a:rPr lang="ru-RU" dirty="0" smtClean="0">
                <a:solidFill>
                  <a:srgbClr val="002060"/>
                </a:solidFill>
              </a:rPr>
              <a:t> С.А. Диагностика и коррекция </a:t>
            </a:r>
            <a:r>
              <a:rPr lang="ru-RU" dirty="0" err="1" smtClean="0">
                <a:solidFill>
                  <a:srgbClr val="002060"/>
                </a:solidFill>
              </a:rPr>
              <a:t>звукопроизносительных</a:t>
            </a:r>
            <a:r>
              <a:rPr lang="ru-RU" dirty="0" smtClean="0">
                <a:solidFill>
                  <a:srgbClr val="002060"/>
                </a:solidFill>
              </a:rPr>
              <a:t> расстройств у детей с нетяжелыми аномалиями органов артикуляции (учебно-методическое пособие). –– М.: Книголюб, 2005.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Коррекция речи у детей: взгляд </a:t>
            </a:r>
            <a:r>
              <a:rPr lang="ru-RU" dirty="0" err="1" smtClean="0">
                <a:solidFill>
                  <a:srgbClr val="002060"/>
                </a:solidFill>
              </a:rPr>
              <a:t>ортодонта</a:t>
            </a:r>
            <a:r>
              <a:rPr lang="ru-RU" dirty="0" smtClean="0">
                <a:solidFill>
                  <a:srgbClr val="002060"/>
                </a:solidFill>
              </a:rPr>
              <a:t>/Под ред. Я.В.Костиной, </a:t>
            </a:r>
            <a:r>
              <a:rPr lang="ru-RU" dirty="0" err="1" smtClean="0">
                <a:solidFill>
                  <a:srgbClr val="002060"/>
                </a:solidFill>
              </a:rPr>
              <a:t>В.М.Чапала.-М:ТЦ</a:t>
            </a:r>
            <a:r>
              <a:rPr lang="ru-RU" dirty="0" smtClean="0">
                <a:solidFill>
                  <a:srgbClr val="002060"/>
                </a:solidFill>
              </a:rPr>
              <a:t> Сфера, 2009.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И.Б.Карелина Логопедический массаж при различных речевых </a:t>
            </a:r>
            <a:r>
              <a:rPr lang="ru-RU" dirty="0" err="1" smtClean="0">
                <a:solidFill>
                  <a:srgbClr val="002060"/>
                </a:solidFill>
              </a:rPr>
              <a:t>нарушениях:практическое</a:t>
            </a:r>
            <a:r>
              <a:rPr lang="ru-RU" dirty="0" smtClean="0">
                <a:solidFill>
                  <a:srgbClr val="002060"/>
                </a:solidFill>
              </a:rPr>
              <a:t> пособие/И.Б.Карелина._М.6Изд.ГНОМ,2014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</a:t>
            </a: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     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Спасибо за внимание!</a:t>
            </a: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            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669045" y="4646325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Данные ортодонтии, которые необходимо учитывать логопеду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</a:rPr>
              <a:t>Существует </a:t>
            </a:r>
            <a:r>
              <a:rPr lang="ru-RU" i="1" dirty="0" smtClean="0">
                <a:solidFill>
                  <a:srgbClr val="002060"/>
                </a:solidFill>
              </a:rPr>
              <a:t>тенденция к значительному увеличению </a:t>
            </a:r>
            <a:r>
              <a:rPr lang="ru-RU" dirty="0" smtClean="0">
                <a:solidFill>
                  <a:srgbClr val="002060"/>
                </a:solidFill>
              </a:rPr>
              <a:t>количества детей с зубочелюстными аномалиями (до 75% в возрасте до 5 лет-данные Я.В.Костиной, В.М.Чапала)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Некоторые зубочелюстные аномалии являются наследственными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Зубочелюстные аномалии формируются под </a:t>
            </a:r>
            <a:r>
              <a:rPr lang="ru-RU" i="1" dirty="0" smtClean="0">
                <a:solidFill>
                  <a:srgbClr val="002060"/>
                </a:solidFill>
              </a:rPr>
              <a:t>воздействием многих внешних и внутренних факторов </a:t>
            </a:r>
            <a:r>
              <a:rPr lang="ru-RU" dirty="0" smtClean="0">
                <a:solidFill>
                  <a:srgbClr val="002060"/>
                </a:solidFill>
              </a:rPr>
              <a:t>(протекание беременности, родов, черепно-мозговые травмы,  способ вскармливания, положения во время сна, болезни детского возраста , вредные привычки; несовершенный акт жевания, глотания, дыхания; нарушение  осанки)     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Нарушения прикуса: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000240"/>
            <a:ext cx="35719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286256"/>
            <a:ext cx="3571900" cy="192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4286256"/>
            <a:ext cx="392909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2071678"/>
            <a:ext cx="378618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Миогимнастика</a:t>
            </a:r>
            <a:r>
              <a:rPr lang="ru-RU" dirty="0" smtClean="0">
                <a:solidFill>
                  <a:srgbClr val="0070C0"/>
                </a:solidFill>
              </a:rPr>
              <a:t>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это гимнастика для недостаточно или неправильно функционирующих групп жевательных и мимических мышц, разработанная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в целях формирования и нормализации функций мышц челюстно-лицевой области и ротовой полости.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70C0"/>
                </a:solidFill>
              </a:rPr>
              <a:t>Миогимнастика</a:t>
            </a:r>
            <a:r>
              <a:rPr lang="ru-RU" b="1" dirty="0" smtClean="0">
                <a:solidFill>
                  <a:srgbClr val="0070C0"/>
                </a:solidFill>
              </a:rPr>
              <a:t> используется при: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Нарушениях прикуса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укорочении подъязычной связки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пониженном тонусе мышц артикуляционного аппарата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нарушении функции дыхания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нарушении функции глотания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нарушении функции жевания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 профилактических целях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Значение </a:t>
            </a:r>
            <a:r>
              <a:rPr lang="ru-RU" dirty="0" err="1" smtClean="0">
                <a:solidFill>
                  <a:srgbClr val="0070C0"/>
                </a:solidFill>
              </a:rPr>
              <a:t>миогимнастики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в логопедической работе: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Профилактика развития зубочелюстных аномалий и нарушений звукопроизношения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Происходит коррекция патологического развития функций жевательных и мимических мышц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Позволяет ускорить сроки преодоления речевых расстройств, в частности, при дизартрии и механической </a:t>
            </a:r>
            <a:r>
              <a:rPr lang="ru-RU" dirty="0" err="1" smtClean="0">
                <a:solidFill>
                  <a:srgbClr val="002060"/>
                </a:solidFill>
              </a:rPr>
              <a:t>дислалии</a:t>
            </a:r>
            <a:r>
              <a:rPr lang="ru-RU" dirty="0" smtClean="0">
                <a:solidFill>
                  <a:srgbClr val="002060"/>
                </a:solidFill>
              </a:rPr>
              <a:t>, а также качественно улучшить систему их коррекции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Расширяются двигательные возможности органов артикуляции, что благоприятно отражается на качестве звукопроизношения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Правила </a:t>
            </a:r>
            <a:r>
              <a:rPr lang="ru-RU" dirty="0" err="1" smtClean="0">
                <a:solidFill>
                  <a:srgbClr val="0070C0"/>
                </a:solidFill>
              </a:rPr>
              <a:t>миогимнастики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Проведение занятий по </a:t>
            </a:r>
            <a:r>
              <a:rPr lang="ru-RU" sz="2800" dirty="0" err="1" smtClean="0">
                <a:solidFill>
                  <a:srgbClr val="002060"/>
                </a:solidFill>
                <a:cs typeface="Times New Roman" pitchFamily="18" charset="0"/>
              </a:rPr>
              <a:t>миогимнастике</a:t>
            </a:r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 должно соответствовать основным </a:t>
            </a:r>
          </a:p>
          <a:p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педагогическим принципам: систематичности, последовательности,  доступности , повторности и наглядности.</a:t>
            </a:r>
            <a:b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Основные правила проведения следующие:</a:t>
            </a:r>
            <a:b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– сокращения мышц должны совершаться с максимальной амплитудой;</a:t>
            </a:r>
            <a:b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– интенсивность сокращений мышц не должна быть чрезмерной;</a:t>
            </a:r>
            <a:b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– скорость и продолжительность сокращений должны постепенно увеличиваться;</a:t>
            </a:r>
            <a:b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– между двумя последовательными сокращениями должна быть пауза;</a:t>
            </a:r>
            <a:b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– сокращения мышц при каждом упражнении должны повторяться несколько раз и продолжаться до появления чувства легкой местной усталости;</a:t>
            </a:r>
            <a:b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– наиболее благоприятный возраст для проведения </a:t>
            </a:r>
            <a:r>
              <a:rPr lang="ru-RU" dirty="0" err="1" smtClean="0">
                <a:solidFill>
                  <a:srgbClr val="002060"/>
                </a:solidFill>
                <a:cs typeface="Times New Roman" pitchFamily="18" charset="0"/>
              </a:rPr>
              <a:t>миогимнастики</a:t>
            </a: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 – от 4 до 7 лет.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Формы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Индивидуальная работа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Групповая форма (для детей дошкольного возраста)</a:t>
            </a:r>
          </a:p>
          <a:p>
            <a:endParaRPr lang="ru-RU" dirty="0"/>
          </a:p>
        </p:txBody>
      </p:sp>
      <p:pic>
        <p:nvPicPr>
          <p:cNvPr id="4" name="Picture 2" descr="http://www.psyhosom.ru/wp-content/uploads/2014/07/3246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324225"/>
            <a:ext cx="7000924" cy="3533775"/>
          </a:xfrm>
          <a:prstGeom prst="rect">
            <a:avLst/>
          </a:prstGeom>
          <a:noFill/>
        </p:spPr>
      </p:pic>
      <p:pic>
        <p:nvPicPr>
          <p:cNvPr id="5" name="Picture 2" descr="https://im1-tub-ru.yandex.net/i?id=12657f4cc246526a5fdbccbe5e5054e7&amp;n=33&amp;h=190&amp;w=1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1"/>
            <a:ext cx="2071670" cy="235743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Комплекс   </a:t>
            </a:r>
            <a:r>
              <a:rPr lang="ru-RU" dirty="0" err="1" smtClean="0">
                <a:solidFill>
                  <a:srgbClr val="0070C0"/>
                </a:solidFill>
              </a:rPr>
              <a:t>миогимнастики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rgbClr val="002060"/>
                </a:solidFill>
              </a:rPr>
              <a:t>Развитие и нормализация функции дыхания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Укрепление глоточной мускулатуры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Развитие и нормализация функции смыкания губ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Тренировка  мышц, поднимающих нижнюю челюсть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436</Words>
  <Application>Microsoft Office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Миогимнастика</vt:lpstr>
      <vt:lpstr>Данные ортодонтии, которые необходимо учитывать логопеду</vt:lpstr>
      <vt:lpstr>Нарушения прикуса:</vt:lpstr>
      <vt:lpstr> Миогимнастика-</vt:lpstr>
      <vt:lpstr>Миогимнастика используется при: </vt:lpstr>
      <vt:lpstr>Значение миогимнастики  в логопедической работе:</vt:lpstr>
      <vt:lpstr>Правила миогимнастики:</vt:lpstr>
      <vt:lpstr>Формы работы</vt:lpstr>
      <vt:lpstr>Комплекс   миогимнастики </vt:lpstr>
      <vt:lpstr>Профилактические мероприятия по предупреждению зубочелюстных аномалий</vt:lpstr>
      <vt:lpstr>Выводы:</vt:lpstr>
      <vt:lpstr>Используемая литература:</vt:lpstr>
      <vt:lpstr>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Миогимнастика</dc:title>
  <dc:creator>Эльмира и Рамиль</dc:creator>
  <cp:lastModifiedBy>IA</cp:lastModifiedBy>
  <cp:revision>9</cp:revision>
  <dcterms:created xsi:type="dcterms:W3CDTF">2015-12-15T16:30:55Z</dcterms:created>
  <dcterms:modified xsi:type="dcterms:W3CDTF">2017-03-20T14:11:58Z</dcterms:modified>
</cp:coreProperties>
</file>